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16"/>
  </p:notesMasterIdLst>
  <p:sldIdLst>
    <p:sldId id="260" r:id="rId2"/>
    <p:sldId id="258" r:id="rId3"/>
    <p:sldId id="273" r:id="rId4"/>
    <p:sldId id="261" r:id="rId5"/>
    <p:sldId id="269" r:id="rId6"/>
    <p:sldId id="274" r:id="rId7"/>
    <p:sldId id="275" r:id="rId8"/>
    <p:sldId id="263" r:id="rId9"/>
    <p:sldId id="262" r:id="rId10"/>
    <p:sldId id="272" r:id="rId11"/>
    <p:sldId id="264" r:id="rId12"/>
    <p:sldId id="270" r:id="rId13"/>
    <p:sldId id="271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ébastien Morin" initials="SM" lastIdx="1" clrIdx="0">
    <p:extLst>
      <p:ext uri="{19B8F6BF-5375-455C-9EA6-DF929625EA0E}">
        <p15:presenceInfo xmlns:p15="http://schemas.microsoft.com/office/powerpoint/2012/main" userId="S-1-5-21-1220945662-2139871995-725345543-7793" providerId="AD"/>
      </p:ext>
    </p:extLst>
  </p:cmAuthor>
  <p:cmAuthor id="2" name="Wu Shishi" initials="WS" lastIdx="6" clrIdx="1">
    <p:extLst>
      <p:ext uri="{19B8F6BF-5375-455C-9EA6-DF929625EA0E}">
        <p15:presenceInfo xmlns:p15="http://schemas.microsoft.com/office/powerpoint/2012/main" userId="bd62a055-370c-45ca-b267-5c42d4d431ac" providerId="Windows Live"/>
      </p:ext>
    </p:extLst>
  </p:cmAuthor>
  <p:cmAuthor id="3" name="Mishal Khan" initials="MK" lastIdx="4" clrIdx="2">
    <p:extLst>
      <p:ext uri="{19B8F6BF-5375-455C-9EA6-DF929625EA0E}">
        <p15:presenceInfo xmlns:p15="http://schemas.microsoft.com/office/powerpoint/2012/main" userId="Mishal K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D4DA"/>
    <a:srgbClr val="D6242B"/>
    <a:srgbClr val="F3B443"/>
    <a:srgbClr val="E3000F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8" autoAdjust="0"/>
    <p:restoredTop sz="84402" autoAdjust="0"/>
  </p:normalViewPr>
  <p:slideViewPr>
    <p:cSldViewPr>
      <p:cViewPr varScale="1">
        <p:scale>
          <a:sx n="70" d="100"/>
          <a:sy n="70" d="100"/>
        </p:scale>
        <p:origin x="1094" y="38"/>
      </p:cViewPr>
      <p:guideLst>
        <p:guide orient="horz" pos="2160"/>
        <p:guide pos="2880"/>
      </p:guideLst>
    </p:cSldViewPr>
  </p:slideViewPr>
  <p:notesTextViewPr>
    <p:cViewPr>
      <p:scale>
        <a:sx n="95" d="100"/>
        <a:sy n="9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0AB0FA-BD93-7F48-BA2E-F9432A10F6E2}" type="doc">
      <dgm:prSet loTypeId="urn:microsoft.com/office/officeart/2005/8/layout/h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471825-4842-9A4F-A987-75A50838BDA7}">
      <dgm:prSet phldrT="[Text]" custT="1"/>
      <dgm:spPr/>
      <dgm:t>
        <a:bodyPr/>
        <a:lstStyle/>
        <a:p>
          <a:r>
            <a:rPr lang="en-US" sz="1400" b="1" dirty="0">
              <a:solidFill>
                <a:srgbClr val="FFFFFF"/>
              </a:solidFill>
            </a:rPr>
            <a:t>Infected</a:t>
          </a:r>
        </a:p>
      </dgm:t>
    </dgm:pt>
    <dgm:pt modelId="{6214DC25-77EA-3A4E-8788-844F4A2C8711}" type="parTrans" cxnId="{58E7FEE3-0C94-2C41-A9F5-982986E6CCD8}">
      <dgm:prSet/>
      <dgm:spPr/>
      <dgm:t>
        <a:bodyPr/>
        <a:lstStyle/>
        <a:p>
          <a:endParaRPr lang="en-US"/>
        </a:p>
      </dgm:t>
    </dgm:pt>
    <dgm:pt modelId="{DC4ED0A9-ED2A-3C43-ABAF-9A1BEAB339B5}" type="sibTrans" cxnId="{58E7FEE3-0C94-2C41-A9F5-982986E6CCD8}">
      <dgm:prSet/>
      <dgm:spPr/>
      <dgm:t>
        <a:bodyPr/>
        <a:lstStyle/>
        <a:p>
          <a:endParaRPr lang="en-US"/>
        </a:p>
      </dgm:t>
    </dgm:pt>
    <dgm:pt modelId="{0D7250ED-4E2F-C94F-AB2D-FD14B89D9EF9}">
      <dgm:prSet phldrT="[Text]" custT="1"/>
      <dgm:spPr/>
      <dgm:t>
        <a:bodyPr/>
        <a:lstStyle/>
        <a:p>
          <a:r>
            <a:rPr lang="en-US" sz="1400" b="1" dirty="0">
              <a:solidFill>
                <a:srgbClr val="FFFFFF"/>
              </a:solidFill>
            </a:rPr>
            <a:t>Disease/Symptoms</a:t>
          </a:r>
        </a:p>
      </dgm:t>
    </dgm:pt>
    <dgm:pt modelId="{B1360363-1EB7-814B-A2E5-EFAAC773F542}" type="parTrans" cxnId="{B3B687A2-E6D0-6844-AB4B-DBFF8876C3B5}">
      <dgm:prSet/>
      <dgm:spPr/>
      <dgm:t>
        <a:bodyPr/>
        <a:lstStyle/>
        <a:p>
          <a:endParaRPr lang="en-US"/>
        </a:p>
      </dgm:t>
    </dgm:pt>
    <dgm:pt modelId="{F7087840-A23A-3541-A021-867014EC96BE}" type="sibTrans" cxnId="{B3B687A2-E6D0-6844-AB4B-DBFF8876C3B5}">
      <dgm:prSet/>
      <dgm:spPr/>
      <dgm:t>
        <a:bodyPr/>
        <a:lstStyle/>
        <a:p>
          <a:endParaRPr lang="en-US"/>
        </a:p>
      </dgm:t>
    </dgm:pt>
    <dgm:pt modelId="{70D67C73-5941-2143-A37E-84728FC73A46}">
      <dgm:prSet phldrT="[Text]"/>
      <dgm:spPr/>
      <dgm:t>
        <a:bodyPr/>
        <a:lstStyle/>
        <a:p>
          <a:r>
            <a:rPr lang="en-US" b="1" dirty="0">
              <a:solidFill>
                <a:srgbClr val="FFFFFF"/>
              </a:solidFill>
            </a:rPr>
            <a:t>Diagnosed</a:t>
          </a:r>
        </a:p>
      </dgm:t>
    </dgm:pt>
    <dgm:pt modelId="{E06750B9-E4BD-6045-BCDA-729185622364}" type="parTrans" cxnId="{15F77AFA-1E28-9747-8FCC-C8F965F1C63F}">
      <dgm:prSet/>
      <dgm:spPr/>
      <dgm:t>
        <a:bodyPr/>
        <a:lstStyle/>
        <a:p>
          <a:endParaRPr lang="en-US"/>
        </a:p>
      </dgm:t>
    </dgm:pt>
    <dgm:pt modelId="{35DFB585-5D5A-4440-AF6D-E750DEB9280D}" type="sibTrans" cxnId="{15F77AFA-1E28-9747-8FCC-C8F965F1C63F}">
      <dgm:prSet/>
      <dgm:spPr/>
      <dgm:t>
        <a:bodyPr/>
        <a:lstStyle/>
        <a:p>
          <a:endParaRPr lang="en-US"/>
        </a:p>
      </dgm:t>
    </dgm:pt>
    <dgm:pt modelId="{BCF9387B-0BB7-C541-81CB-B0198C12B412}">
      <dgm:prSet phldrT="[Text]"/>
      <dgm:spPr/>
      <dgm:t>
        <a:bodyPr/>
        <a:lstStyle/>
        <a:p>
          <a:r>
            <a:rPr lang="en-US" b="1" dirty="0">
              <a:solidFill>
                <a:srgbClr val="FFFFFF"/>
              </a:solidFill>
            </a:rPr>
            <a:t>Start Tx</a:t>
          </a:r>
        </a:p>
      </dgm:t>
    </dgm:pt>
    <dgm:pt modelId="{598046EF-7100-1C43-B68A-332D504E988C}" type="parTrans" cxnId="{17466956-32FA-D442-A100-DEE4ED955596}">
      <dgm:prSet/>
      <dgm:spPr/>
      <dgm:t>
        <a:bodyPr/>
        <a:lstStyle/>
        <a:p>
          <a:endParaRPr lang="en-US"/>
        </a:p>
      </dgm:t>
    </dgm:pt>
    <dgm:pt modelId="{14081283-4911-4846-A14F-428A4035658D}" type="sibTrans" cxnId="{17466956-32FA-D442-A100-DEE4ED955596}">
      <dgm:prSet/>
      <dgm:spPr/>
      <dgm:t>
        <a:bodyPr/>
        <a:lstStyle/>
        <a:p>
          <a:endParaRPr lang="en-US"/>
        </a:p>
      </dgm:t>
    </dgm:pt>
    <dgm:pt modelId="{E47F3D03-FE55-D54F-AB14-07D0B3CFC40A}">
      <dgm:prSet phldrT="[Text]"/>
      <dgm:spPr/>
      <dgm:t>
        <a:bodyPr/>
        <a:lstStyle/>
        <a:p>
          <a:r>
            <a:rPr lang="en-US" b="1" dirty="0">
              <a:solidFill>
                <a:srgbClr val="FFFFFF"/>
              </a:solidFill>
            </a:rPr>
            <a:t>Adhere to </a:t>
          </a:r>
          <a:r>
            <a:rPr lang="en-US" b="1" dirty="0" err="1">
              <a:solidFill>
                <a:srgbClr val="FFFFFF"/>
              </a:solidFill>
            </a:rPr>
            <a:t>Tx</a:t>
          </a:r>
          <a:r>
            <a:rPr lang="en-US" b="1" dirty="0">
              <a:solidFill>
                <a:srgbClr val="FFFFFF"/>
              </a:solidFill>
            </a:rPr>
            <a:t>, become non-infectious</a:t>
          </a:r>
        </a:p>
      </dgm:t>
    </dgm:pt>
    <dgm:pt modelId="{1BD3BC2F-F982-944C-A37B-4CDA5D2870E2}" type="parTrans" cxnId="{BC6B590B-6FF9-4C4B-B38F-8C28E57D4AF2}">
      <dgm:prSet/>
      <dgm:spPr/>
      <dgm:t>
        <a:bodyPr/>
        <a:lstStyle/>
        <a:p>
          <a:endParaRPr lang="en-US"/>
        </a:p>
      </dgm:t>
    </dgm:pt>
    <dgm:pt modelId="{B1135E08-23D7-C74F-A5E0-C9F03796C997}" type="sibTrans" cxnId="{BC6B590B-6FF9-4C4B-B38F-8C28E57D4AF2}">
      <dgm:prSet/>
      <dgm:spPr/>
      <dgm:t>
        <a:bodyPr/>
        <a:lstStyle/>
        <a:p>
          <a:endParaRPr lang="en-US"/>
        </a:p>
      </dgm:t>
    </dgm:pt>
    <dgm:pt modelId="{BEDEA951-C6AB-A542-8DF1-D6AAE68807A5}">
      <dgm:prSet phldrT="[Text]"/>
      <dgm:spPr/>
      <dgm:t>
        <a:bodyPr/>
        <a:lstStyle/>
        <a:p>
          <a:r>
            <a:rPr lang="en-US" b="1" dirty="0">
              <a:solidFill>
                <a:srgbClr val="FFFFFF"/>
              </a:solidFill>
            </a:rPr>
            <a:t>Complete  Tx</a:t>
          </a:r>
        </a:p>
      </dgm:t>
    </dgm:pt>
    <dgm:pt modelId="{4F36D133-E8EB-0645-8563-28DAA3B36946}" type="parTrans" cxnId="{4B956930-47A6-0042-88A5-3154CCD48406}">
      <dgm:prSet/>
      <dgm:spPr/>
      <dgm:t>
        <a:bodyPr/>
        <a:lstStyle/>
        <a:p>
          <a:endParaRPr lang="en-US"/>
        </a:p>
      </dgm:t>
    </dgm:pt>
    <dgm:pt modelId="{7A8CEF52-05A9-6D43-BAC3-07F7D83DFBC7}" type="sibTrans" cxnId="{4B956930-47A6-0042-88A5-3154CCD48406}">
      <dgm:prSet/>
      <dgm:spPr/>
      <dgm:t>
        <a:bodyPr/>
        <a:lstStyle/>
        <a:p>
          <a:endParaRPr lang="en-US"/>
        </a:p>
      </dgm:t>
    </dgm:pt>
    <dgm:pt modelId="{DD6DFDDE-947C-D646-99CB-6162137177CE}">
      <dgm:prSet phldrT="[Text]"/>
      <dgm:spPr/>
      <dgm:t>
        <a:bodyPr/>
        <a:lstStyle/>
        <a:p>
          <a:r>
            <a:rPr lang="en-US" b="1" dirty="0">
              <a:solidFill>
                <a:srgbClr val="FFFFFF"/>
              </a:solidFill>
            </a:rPr>
            <a:t>Seek healthcare</a:t>
          </a:r>
        </a:p>
      </dgm:t>
    </dgm:pt>
    <dgm:pt modelId="{65875DF5-3918-2944-A655-4405476FA736}" type="parTrans" cxnId="{80173A5B-3F39-254A-AAB8-5208A8D69A01}">
      <dgm:prSet/>
      <dgm:spPr/>
      <dgm:t>
        <a:bodyPr/>
        <a:lstStyle/>
        <a:p>
          <a:endParaRPr lang="en-US"/>
        </a:p>
      </dgm:t>
    </dgm:pt>
    <dgm:pt modelId="{37B64A5D-F2E4-7C41-9CED-6DBA9B743A28}" type="sibTrans" cxnId="{80173A5B-3F39-254A-AAB8-5208A8D69A01}">
      <dgm:prSet/>
      <dgm:spPr/>
      <dgm:t>
        <a:bodyPr/>
        <a:lstStyle/>
        <a:p>
          <a:endParaRPr lang="en-US"/>
        </a:p>
      </dgm:t>
    </dgm:pt>
    <dgm:pt modelId="{0447A429-811F-A243-8AC3-B805F453FCAE}" type="pres">
      <dgm:prSet presAssocID="{CD0AB0FA-BD93-7F48-BA2E-F9432A10F6E2}" presName="Name0" presStyleCnt="0">
        <dgm:presLayoutVars>
          <dgm:dir/>
          <dgm:animLvl val="lvl"/>
          <dgm:resizeHandles val="exact"/>
        </dgm:presLayoutVars>
      </dgm:prSet>
      <dgm:spPr/>
    </dgm:pt>
    <dgm:pt modelId="{C7A847E8-62EE-B64E-BDA8-AEA7B231054F}" type="pres">
      <dgm:prSet presAssocID="{CD0AB0FA-BD93-7F48-BA2E-F9432A10F6E2}" presName="dummy" presStyleCnt="0"/>
      <dgm:spPr/>
    </dgm:pt>
    <dgm:pt modelId="{6281414B-EC3F-2145-8895-FACB2C090373}" type="pres">
      <dgm:prSet presAssocID="{CD0AB0FA-BD93-7F48-BA2E-F9432A10F6E2}" presName="linH" presStyleCnt="0"/>
      <dgm:spPr/>
    </dgm:pt>
    <dgm:pt modelId="{C2933360-9779-3143-86AA-0AFDDC548DC2}" type="pres">
      <dgm:prSet presAssocID="{CD0AB0FA-BD93-7F48-BA2E-F9432A10F6E2}" presName="padding1" presStyleCnt="0"/>
      <dgm:spPr/>
    </dgm:pt>
    <dgm:pt modelId="{D09F7672-C863-924F-86BB-981E982E3990}" type="pres">
      <dgm:prSet presAssocID="{7B471825-4842-9A4F-A987-75A50838BDA7}" presName="linV" presStyleCnt="0"/>
      <dgm:spPr/>
    </dgm:pt>
    <dgm:pt modelId="{0A92B3E3-8E8F-F64B-9A4F-7E3ADE609526}" type="pres">
      <dgm:prSet presAssocID="{7B471825-4842-9A4F-A987-75A50838BDA7}" presName="spVertical1" presStyleCnt="0"/>
      <dgm:spPr/>
    </dgm:pt>
    <dgm:pt modelId="{9EDDB1D3-A1EC-1A47-847D-7799E73C6BFE}" type="pres">
      <dgm:prSet presAssocID="{7B471825-4842-9A4F-A987-75A50838BDA7}" presName="parTx" presStyleLbl="revTx" presStyleIdx="0" presStyleCnt="7" custLinFactNeighborX="-74772">
        <dgm:presLayoutVars>
          <dgm:chMax val="0"/>
          <dgm:chPref val="0"/>
          <dgm:bulletEnabled val="1"/>
        </dgm:presLayoutVars>
      </dgm:prSet>
      <dgm:spPr/>
    </dgm:pt>
    <dgm:pt modelId="{201D93F7-EA53-AD48-82E4-E62E244B13CF}" type="pres">
      <dgm:prSet presAssocID="{7B471825-4842-9A4F-A987-75A50838BDA7}" presName="spVertical2" presStyleCnt="0"/>
      <dgm:spPr/>
    </dgm:pt>
    <dgm:pt modelId="{A67F9750-65BD-5240-A85C-1F225EFE10F6}" type="pres">
      <dgm:prSet presAssocID="{7B471825-4842-9A4F-A987-75A50838BDA7}" presName="spVertical3" presStyleCnt="0"/>
      <dgm:spPr/>
    </dgm:pt>
    <dgm:pt modelId="{AE02EA89-7DA7-8248-A2EC-AC07FF7394CF}" type="pres">
      <dgm:prSet presAssocID="{DC4ED0A9-ED2A-3C43-ABAF-9A1BEAB339B5}" presName="space" presStyleCnt="0"/>
      <dgm:spPr/>
    </dgm:pt>
    <dgm:pt modelId="{C8E923C2-F6FD-5946-99CD-3059DBC1403F}" type="pres">
      <dgm:prSet presAssocID="{0D7250ED-4E2F-C94F-AB2D-FD14B89D9EF9}" presName="linV" presStyleCnt="0"/>
      <dgm:spPr/>
    </dgm:pt>
    <dgm:pt modelId="{13E89C0B-B378-F74E-BDA2-DFC28EDD35D4}" type="pres">
      <dgm:prSet presAssocID="{0D7250ED-4E2F-C94F-AB2D-FD14B89D9EF9}" presName="spVertical1" presStyleCnt="0"/>
      <dgm:spPr/>
    </dgm:pt>
    <dgm:pt modelId="{03BEABFF-0718-DF43-9036-2DBC2BAD55BA}" type="pres">
      <dgm:prSet presAssocID="{0D7250ED-4E2F-C94F-AB2D-FD14B89D9EF9}" presName="parTx" presStyleLbl="revTx" presStyleIdx="1" presStyleCnt="7" custScaleX="211353" custLinFactNeighborX="-66936" custLinFactNeighborY="7243">
        <dgm:presLayoutVars>
          <dgm:chMax val="0"/>
          <dgm:chPref val="0"/>
          <dgm:bulletEnabled val="1"/>
        </dgm:presLayoutVars>
      </dgm:prSet>
      <dgm:spPr/>
    </dgm:pt>
    <dgm:pt modelId="{85BDE53C-8090-724A-B5A4-12B6F42AFB11}" type="pres">
      <dgm:prSet presAssocID="{0D7250ED-4E2F-C94F-AB2D-FD14B89D9EF9}" presName="spVertical2" presStyleCnt="0"/>
      <dgm:spPr/>
    </dgm:pt>
    <dgm:pt modelId="{D2BC8E8F-F0BC-9F4E-ACB7-F6FCF08168EC}" type="pres">
      <dgm:prSet presAssocID="{0D7250ED-4E2F-C94F-AB2D-FD14B89D9EF9}" presName="spVertical3" presStyleCnt="0"/>
      <dgm:spPr/>
    </dgm:pt>
    <dgm:pt modelId="{F7347D2B-8DB1-B943-9B89-3C8111CA13F0}" type="pres">
      <dgm:prSet presAssocID="{F7087840-A23A-3541-A021-867014EC96BE}" presName="space" presStyleCnt="0"/>
      <dgm:spPr/>
    </dgm:pt>
    <dgm:pt modelId="{C337C427-7539-5F44-A5FE-E52C584D10F4}" type="pres">
      <dgm:prSet presAssocID="{DD6DFDDE-947C-D646-99CB-6162137177CE}" presName="linV" presStyleCnt="0"/>
      <dgm:spPr/>
    </dgm:pt>
    <dgm:pt modelId="{449C6B31-7604-2F42-B555-C5EC9F4EBFCD}" type="pres">
      <dgm:prSet presAssocID="{DD6DFDDE-947C-D646-99CB-6162137177CE}" presName="spVertical1" presStyleCnt="0"/>
      <dgm:spPr/>
    </dgm:pt>
    <dgm:pt modelId="{B41F238F-C74C-5645-8150-0557635801E7}" type="pres">
      <dgm:prSet presAssocID="{DD6DFDDE-947C-D646-99CB-6162137177CE}" presName="parTx" presStyleLbl="revTx" presStyleIdx="2" presStyleCnt="7" custLinFactNeighborX="-32983">
        <dgm:presLayoutVars>
          <dgm:chMax val="0"/>
          <dgm:chPref val="0"/>
          <dgm:bulletEnabled val="1"/>
        </dgm:presLayoutVars>
      </dgm:prSet>
      <dgm:spPr/>
    </dgm:pt>
    <dgm:pt modelId="{AD748A4F-7639-DD4D-AC0A-1EEADD1AA182}" type="pres">
      <dgm:prSet presAssocID="{DD6DFDDE-947C-D646-99CB-6162137177CE}" presName="spVertical2" presStyleCnt="0"/>
      <dgm:spPr/>
    </dgm:pt>
    <dgm:pt modelId="{C5AB7195-80A2-D140-AFF3-1CDB703ED327}" type="pres">
      <dgm:prSet presAssocID="{DD6DFDDE-947C-D646-99CB-6162137177CE}" presName="spVertical3" presStyleCnt="0"/>
      <dgm:spPr/>
    </dgm:pt>
    <dgm:pt modelId="{BACAB6A8-889E-2D4C-843F-35925550A8FB}" type="pres">
      <dgm:prSet presAssocID="{37B64A5D-F2E4-7C41-9CED-6DBA9B743A28}" presName="space" presStyleCnt="0"/>
      <dgm:spPr/>
    </dgm:pt>
    <dgm:pt modelId="{E66BC3BE-F36E-3D41-810F-DD3A036FDAD4}" type="pres">
      <dgm:prSet presAssocID="{70D67C73-5941-2143-A37E-84728FC73A46}" presName="linV" presStyleCnt="0"/>
      <dgm:spPr/>
    </dgm:pt>
    <dgm:pt modelId="{63EF7212-3BCC-FC4A-8351-FD2897243085}" type="pres">
      <dgm:prSet presAssocID="{70D67C73-5941-2143-A37E-84728FC73A46}" presName="spVertical1" presStyleCnt="0"/>
      <dgm:spPr/>
    </dgm:pt>
    <dgm:pt modelId="{541EF21D-9FC4-9648-8A6D-321553A2C341}" type="pres">
      <dgm:prSet presAssocID="{70D67C73-5941-2143-A37E-84728FC73A46}" presName="parTx" presStyleLbl="revTx" presStyleIdx="3" presStyleCnt="7" custLinFactNeighborX="-10566">
        <dgm:presLayoutVars>
          <dgm:chMax val="0"/>
          <dgm:chPref val="0"/>
          <dgm:bulletEnabled val="1"/>
        </dgm:presLayoutVars>
      </dgm:prSet>
      <dgm:spPr/>
    </dgm:pt>
    <dgm:pt modelId="{85DE7182-4AED-0748-9ECE-1D3B67546AA8}" type="pres">
      <dgm:prSet presAssocID="{70D67C73-5941-2143-A37E-84728FC73A46}" presName="spVertical2" presStyleCnt="0"/>
      <dgm:spPr/>
    </dgm:pt>
    <dgm:pt modelId="{ABFE9029-382A-4F43-A7F4-3B281EBF9630}" type="pres">
      <dgm:prSet presAssocID="{70D67C73-5941-2143-A37E-84728FC73A46}" presName="spVertical3" presStyleCnt="0"/>
      <dgm:spPr/>
    </dgm:pt>
    <dgm:pt modelId="{A08A9ED3-7192-F945-A07C-A38F5D9441C2}" type="pres">
      <dgm:prSet presAssocID="{35DFB585-5D5A-4440-AF6D-E750DEB9280D}" presName="space" presStyleCnt="0"/>
      <dgm:spPr/>
    </dgm:pt>
    <dgm:pt modelId="{B2A86B3A-39E8-9D40-A5AD-F1B402CBE112}" type="pres">
      <dgm:prSet presAssocID="{BCF9387B-0BB7-C541-81CB-B0198C12B412}" presName="linV" presStyleCnt="0"/>
      <dgm:spPr/>
    </dgm:pt>
    <dgm:pt modelId="{95B72611-77E0-4547-8D5D-DE958B2306D5}" type="pres">
      <dgm:prSet presAssocID="{BCF9387B-0BB7-C541-81CB-B0198C12B412}" presName="spVertical1" presStyleCnt="0"/>
      <dgm:spPr/>
    </dgm:pt>
    <dgm:pt modelId="{011E30D0-F933-184A-A99F-3AFD56942E62}" type="pres">
      <dgm:prSet presAssocID="{BCF9387B-0BB7-C541-81CB-B0198C12B412}" presName="parTx" presStyleLbl="revTx" presStyleIdx="4" presStyleCnt="7" custLinFactNeighborX="4072">
        <dgm:presLayoutVars>
          <dgm:chMax val="0"/>
          <dgm:chPref val="0"/>
          <dgm:bulletEnabled val="1"/>
        </dgm:presLayoutVars>
      </dgm:prSet>
      <dgm:spPr/>
    </dgm:pt>
    <dgm:pt modelId="{B90F3191-DFAB-2B4B-9432-9DE70982B208}" type="pres">
      <dgm:prSet presAssocID="{BCF9387B-0BB7-C541-81CB-B0198C12B412}" presName="spVertical2" presStyleCnt="0"/>
      <dgm:spPr/>
    </dgm:pt>
    <dgm:pt modelId="{B2E67A45-68F1-7449-8789-67ED41C65163}" type="pres">
      <dgm:prSet presAssocID="{BCF9387B-0BB7-C541-81CB-B0198C12B412}" presName="spVertical3" presStyleCnt="0"/>
      <dgm:spPr/>
    </dgm:pt>
    <dgm:pt modelId="{200E898B-6CE3-D047-8CE2-B3D24769450D}" type="pres">
      <dgm:prSet presAssocID="{14081283-4911-4846-A14F-428A4035658D}" presName="space" presStyleCnt="0"/>
      <dgm:spPr/>
    </dgm:pt>
    <dgm:pt modelId="{D62FD3D4-3D8F-DD47-B02E-7ED526D10F61}" type="pres">
      <dgm:prSet presAssocID="{E47F3D03-FE55-D54F-AB14-07D0B3CFC40A}" presName="linV" presStyleCnt="0"/>
      <dgm:spPr/>
    </dgm:pt>
    <dgm:pt modelId="{24E9A589-C8BA-DB44-B482-C9C01BF1C29E}" type="pres">
      <dgm:prSet presAssocID="{E47F3D03-FE55-D54F-AB14-07D0B3CFC40A}" presName="spVertical1" presStyleCnt="0"/>
      <dgm:spPr/>
    </dgm:pt>
    <dgm:pt modelId="{F3D2E1B3-1965-EF45-B02D-5E397DF91D2F}" type="pres">
      <dgm:prSet presAssocID="{E47F3D03-FE55-D54F-AB14-07D0B3CFC40A}" presName="parTx" presStyleLbl="revTx" presStyleIdx="5" presStyleCnt="7" custScaleX="126938" custLinFactNeighborX="32924">
        <dgm:presLayoutVars>
          <dgm:chMax val="0"/>
          <dgm:chPref val="0"/>
          <dgm:bulletEnabled val="1"/>
        </dgm:presLayoutVars>
      </dgm:prSet>
      <dgm:spPr/>
    </dgm:pt>
    <dgm:pt modelId="{4615E770-8321-7048-A99C-A617AE592079}" type="pres">
      <dgm:prSet presAssocID="{E47F3D03-FE55-D54F-AB14-07D0B3CFC40A}" presName="spVertical2" presStyleCnt="0"/>
      <dgm:spPr/>
    </dgm:pt>
    <dgm:pt modelId="{7E25C05B-AF99-A048-BEE0-5363946C1E59}" type="pres">
      <dgm:prSet presAssocID="{E47F3D03-FE55-D54F-AB14-07D0B3CFC40A}" presName="spVertical3" presStyleCnt="0"/>
      <dgm:spPr/>
    </dgm:pt>
    <dgm:pt modelId="{BCB958A5-31DA-3741-814C-53D69658074F}" type="pres">
      <dgm:prSet presAssocID="{B1135E08-23D7-C74F-A5E0-C9F03796C997}" presName="space" presStyleCnt="0"/>
      <dgm:spPr/>
    </dgm:pt>
    <dgm:pt modelId="{4E76AA07-902A-8D4A-B052-DEDE0878572E}" type="pres">
      <dgm:prSet presAssocID="{BEDEA951-C6AB-A542-8DF1-D6AAE68807A5}" presName="linV" presStyleCnt="0"/>
      <dgm:spPr/>
    </dgm:pt>
    <dgm:pt modelId="{1CC4B704-BEF9-A94C-8E43-FED77390069B}" type="pres">
      <dgm:prSet presAssocID="{BEDEA951-C6AB-A542-8DF1-D6AAE68807A5}" presName="spVertical1" presStyleCnt="0"/>
      <dgm:spPr/>
    </dgm:pt>
    <dgm:pt modelId="{F703835B-6D6F-254C-944D-0623440E12C9}" type="pres">
      <dgm:prSet presAssocID="{BEDEA951-C6AB-A542-8DF1-D6AAE68807A5}" presName="parTx" presStyleLbl="revTx" presStyleIdx="6" presStyleCnt="7" custLinFactNeighborX="41739">
        <dgm:presLayoutVars>
          <dgm:chMax val="0"/>
          <dgm:chPref val="0"/>
          <dgm:bulletEnabled val="1"/>
        </dgm:presLayoutVars>
      </dgm:prSet>
      <dgm:spPr/>
    </dgm:pt>
    <dgm:pt modelId="{2B087BA4-EBE6-8D4B-B56C-DB63D5AC9BEC}" type="pres">
      <dgm:prSet presAssocID="{BEDEA951-C6AB-A542-8DF1-D6AAE68807A5}" presName="spVertical2" presStyleCnt="0"/>
      <dgm:spPr/>
    </dgm:pt>
    <dgm:pt modelId="{39BA80DB-5765-9540-880F-7ACC4887A028}" type="pres">
      <dgm:prSet presAssocID="{BEDEA951-C6AB-A542-8DF1-D6AAE68807A5}" presName="spVertical3" presStyleCnt="0"/>
      <dgm:spPr/>
    </dgm:pt>
    <dgm:pt modelId="{091AA01F-1222-0848-9C68-5671A724854C}" type="pres">
      <dgm:prSet presAssocID="{CD0AB0FA-BD93-7F48-BA2E-F9432A10F6E2}" presName="padding2" presStyleCnt="0"/>
      <dgm:spPr/>
    </dgm:pt>
    <dgm:pt modelId="{5635B942-28A9-F943-8C41-3FD6E26E24C5}" type="pres">
      <dgm:prSet presAssocID="{CD0AB0FA-BD93-7F48-BA2E-F9432A10F6E2}" presName="negArrow" presStyleCnt="0"/>
      <dgm:spPr/>
    </dgm:pt>
    <dgm:pt modelId="{7F45B4FA-2BE0-C544-B731-928521B90083}" type="pres">
      <dgm:prSet presAssocID="{CD0AB0FA-BD93-7F48-BA2E-F9432A10F6E2}" presName="backgroundArrow" presStyleLbl="node1" presStyleIdx="0" presStyleCnt="1" custLinFactNeighborY="2104"/>
      <dgm:spPr/>
    </dgm:pt>
  </dgm:ptLst>
  <dgm:cxnLst>
    <dgm:cxn modelId="{054E8C07-0382-A44B-975E-A05AC1656B0E}" type="presOf" srcId="{CD0AB0FA-BD93-7F48-BA2E-F9432A10F6E2}" destId="{0447A429-811F-A243-8AC3-B805F453FCAE}" srcOrd="0" destOrd="0" presId="urn:microsoft.com/office/officeart/2005/8/layout/hProcess3"/>
    <dgm:cxn modelId="{BC6B590B-6FF9-4C4B-B38F-8C28E57D4AF2}" srcId="{CD0AB0FA-BD93-7F48-BA2E-F9432A10F6E2}" destId="{E47F3D03-FE55-D54F-AB14-07D0B3CFC40A}" srcOrd="5" destOrd="0" parTransId="{1BD3BC2F-F982-944C-A37B-4CDA5D2870E2}" sibTransId="{B1135E08-23D7-C74F-A5E0-C9F03796C997}"/>
    <dgm:cxn modelId="{8DC41227-2D3D-9844-B52D-4149E408F611}" type="presOf" srcId="{0D7250ED-4E2F-C94F-AB2D-FD14B89D9EF9}" destId="{03BEABFF-0718-DF43-9036-2DBC2BAD55BA}" srcOrd="0" destOrd="0" presId="urn:microsoft.com/office/officeart/2005/8/layout/hProcess3"/>
    <dgm:cxn modelId="{4B956930-47A6-0042-88A5-3154CCD48406}" srcId="{CD0AB0FA-BD93-7F48-BA2E-F9432A10F6E2}" destId="{BEDEA951-C6AB-A542-8DF1-D6AAE68807A5}" srcOrd="6" destOrd="0" parTransId="{4F36D133-E8EB-0645-8563-28DAA3B36946}" sibTransId="{7A8CEF52-05A9-6D43-BAC3-07F7D83DFBC7}"/>
    <dgm:cxn modelId="{80173A5B-3F39-254A-AAB8-5208A8D69A01}" srcId="{CD0AB0FA-BD93-7F48-BA2E-F9432A10F6E2}" destId="{DD6DFDDE-947C-D646-99CB-6162137177CE}" srcOrd="2" destOrd="0" parTransId="{65875DF5-3918-2944-A655-4405476FA736}" sibTransId="{37B64A5D-F2E4-7C41-9CED-6DBA9B743A28}"/>
    <dgm:cxn modelId="{A9700253-C4CC-C647-A19A-AB1ACB8D7E5C}" type="presOf" srcId="{7B471825-4842-9A4F-A987-75A50838BDA7}" destId="{9EDDB1D3-A1EC-1A47-847D-7799E73C6BFE}" srcOrd="0" destOrd="0" presId="urn:microsoft.com/office/officeart/2005/8/layout/hProcess3"/>
    <dgm:cxn modelId="{17466956-32FA-D442-A100-DEE4ED955596}" srcId="{CD0AB0FA-BD93-7F48-BA2E-F9432A10F6E2}" destId="{BCF9387B-0BB7-C541-81CB-B0198C12B412}" srcOrd="4" destOrd="0" parTransId="{598046EF-7100-1C43-B68A-332D504E988C}" sibTransId="{14081283-4911-4846-A14F-428A4035658D}"/>
    <dgm:cxn modelId="{99131E7F-0922-9548-BA5B-AB97AA6232DB}" type="presOf" srcId="{70D67C73-5941-2143-A37E-84728FC73A46}" destId="{541EF21D-9FC4-9648-8A6D-321553A2C341}" srcOrd="0" destOrd="0" presId="urn:microsoft.com/office/officeart/2005/8/layout/hProcess3"/>
    <dgm:cxn modelId="{B3B687A2-E6D0-6844-AB4B-DBFF8876C3B5}" srcId="{CD0AB0FA-BD93-7F48-BA2E-F9432A10F6E2}" destId="{0D7250ED-4E2F-C94F-AB2D-FD14B89D9EF9}" srcOrd="1" destOrd="0" parTransId="{B1360363-1EB7-814B-A2E5-EFAAC773F542}" sibTransId="{F7087840-A23A-3541-A021-867014EC96BE}"/>
    <dgm:cxn modelId="{509DDBAF-D1DC-FA40-B59D-4E50C6878E73}" type="presOf" srcId="{DD6DFDDE-947C-D646-99CB-6162137177CE}" destId="{B41F238F-C74C-5645-8150-0557635801E7}" srcOrd="0" destOrd="0" presId="urn:microsoft.com/office/officeart/2005/8/layout/hProcess3"/>
    <dgm:cxn modelId="{C0D519BB-8475-6E46-9331-336845D87B28}" type="presOf" srcId="{BCF9387B-0BB7-C541-81CB-B0198C12B412}" destId="{011E30D0-F933-184A-A99F-3AFD56942E62}" srcOrd="0" destOrd="0" presId="urn:microsoft.com/office/officeart/2005/8/layout/hProcess3"/>
    <dgm:cxn modelId="{BA4B7CC1-CF01-AF48-8A8D-7CCF4436E5C6}" type="presOf" srcId="{E47F3D03-FE55-D54F-AB14-07D0B3CFC40A}" destId="{F3D2E1B3-1965-EF45-B02D-5E397DF91D2F}" srcOrd="0" destOrd="0" presId="urn:microsoft.com/office/officeart/2005/8/layout/hProcess3"/>
    <dgm:cxn modelId="{368E88C3-EC99-1743-949F-168228686D54}" type="presOf" srcId="{BEDEA951-C6AB-A542-8DF1-D6AAE68807A5}" destId="{F703835B-6D6F-254C-944D-0623440E12C9}" srcOrd="0" destOrd="0" presId="urn:microsoft.com/office/officeart/2005/8/layout/hProcess3"/>
    <dgm:cxn modelId="{58E7FEE3-0C94-2C41-A9F5-982986E6CCD8}" srcId="{CD0AB0FA-BD93-7F48-BA2E-F9432A10F6E2}" destId="{7B471825-4842-9A4F-A987-75A50838BDA7}" srcOrd="0" destOrd="0" parTransId="{6214DC25-77EA-3A4E-8788-844F4A2C8711}" sibTransId="{DC4ED0A9-ED2A-3C43-ABAF-9A1BEAB339B5}"/>
    <dgm:cxn modelId="{15F77AFA-1E28-9747-8FCC-C8F965F1C63F}" srcId="{CD0AB0FA-BD93-7F48-BA2E-F9432A10F6E2}" destId="{70D67C73-5941-2143-A37E-84728FC73A46}" srcOrd="3" destOrd="0" parTransId="{E06750B9-E4BD-6045-BCDA-729185622364}" sibTransId="{35DFB585-5D5A-4440-AF6D-E750DEB9280D}"/>
    <dgm:cxn modelId="{BE4D2D9F-F128-D244-9D49-B29CEDF86BD7}" type="presParOf" srcId="{0447A429-811F-A243-8AC3-B805F453FCAE}" destId="{C7A847E8-62EE-B64E-BDA8-AEA7B231054F}" srcOrd="0" destOrd="0" presId="urn:microsoft.com/office/officeart/2005/8/layout/hProcess3"/>
    <dgm:cxn modelId="{63F34A4C-1501-854E-B0F1-71208651E99C}" type="presParOf" srcId="{0447A429-811F-A243-8AC3-B805F453FCAE}" destId="{6281414B-EC3F-2145-8895-FACB2C090373}" srcOrd="1" destOrd="0" presId="urn:microsoft.com/office/officeart/2005/8/layout/hProcess3"/>
    <dgm:cxn modelId="{B3CC74C8-7C12-6E47-B157-B00BBBC92A30}" type="presParOf" srcId="{6281414B-EC3F-2145-8895-FACB2C090373}" destId="{C2933360-9779-3143-86AA-0AFDDC548DC2}" srcOrd="0" destOrd="0" presId="urn:microsoft.com/office/officeart/2005/8/layout/hProcess3"/>
    <dgm:cxn modelId="{E9767C0D-8A89-B849-985A-2CADBD4F15F8}" type="presParOf" srcId="{6281414B-EC3F-2145-8895-FACB2C090373}" destId="{D09F7672-C863-924F-86BB-981E982E3990}" srcOrd="1" destOrd="0" presId="urn:microsoft.com/office/officeart/2005/8/layout/hProcess3"/>
    <dgm:cxn modelId="{F96C8C29-29D9-A047-B21B-78D60C37CA54}" type="presParOf" srcId="{D09F7672-C863-924F-86BB-981E982E3990}" destId="{0A92B3E3-8E8F-F64B-9A4F-7E3ADE609526}" srcOrd="0" destOrd="0" presId="urn:microsoft.com/office/officeart/2005/8/layout/hProcess3"/>
    <dgm:cxn modelId="{8C8D6CC0-E575-EF4B-A063-054E20EAD62E}" type="presParOf" srcId="{D09F7672-C863-924F-86BB-981E982E3990}" destId="{9EDDB1D3-A1EC-1A47-847D-7799E73C6BFE}" srcOrd="1" destOrd="0" presId="urn:microsoft.com/office/officeart/2005/8/layout/hProcess3"/>
    <dgm:cxn modelId="{42991AFB-48F9-234D-8216-DB189D78AB5E}" type="presParOf" srcId="{D09F7672-C863-924F-86BB-981E982E3990}" destId="{201D93F7-EA53-AD48-82E4-E62E244B13CF}" srcOrd="2" destOrd="0" presId="urn:microsoft.com/office/officeart/2005/8/layout/hProcess3"/>
    <dgm:cxn modelId="{B05A2D8C-6BE9-5D4C-A042-0F830DB9CFA3}" type="presParOf" srcId="{D09F7672-C863-924F-86BB-981E982E3990}" destId="{A67F9750-65BD-5240-A85C-1F225EFE10F6}" srcOrd="3" destOrd="0" presId="urn:microsoft.com/office/officeart/2005/8/layout/hProcess3"/>
    <dgm:cxn modelId="{9EBD7931-008C-5244-9A37-4179C73B2A69}" type="presParOf" srcId="{6281414B-EC3F-2145-8895-FACB2C090373}" destId="{AE02EA89-7DA7-8248-A2EC-AC07FF7394CF}" srcOrd="2" destOrd="0" presId="urn:microsoft.com/office/officeart/2005/8/layout/hProcess3"/>
    <dgm:cxn modelId="{1C243853-AC72-5545-816A-32CA387B07F0}" type="presParOf" srcId="{6281414B-EC3F-2145-8895-FACB2C090373}" destId="{C8E923C2-F6FD-5946-99CD-3059DBC1403F}" srcOrd="3" destOrd="0" presId="urn:microsoft.com/office/officeart/2005/8/layout/hProcess3"/>
    <dgm:cxn modelId="{A97FBE93-520E-EE4A-BFB1-2427DCAA30A4}" type="presParOf" srcId="{C8E923C2-F6FD-5946-99CD-3059DBC1403F}" destId="{13E89C0B-B378-F74E-BDA2-DFC28EDD35D4}" srcOrd="0" destOrd="0" presId="urn:microsoft.com/office/officeart/2005/8/layout/hProcess3"/>
    <dgm:cxn modelId="{465EA5AA-1412-524F-980D-BF90BB87C6A6}" type="presParOf" srcId="{C8E923C2-F6FD-5946-99CD-3059DBC1403F}" destId="{03BEABFF-0718-DF43-9036-2DBC2BAD55BA}" srcOrd="1" destOrd="0" presId="urn:microsoft.com/office/officeart/2005/8/layout/hProcess3"/>
    <dgm:cxn modelId="{D43ABF3B-1712-3D40-9E07-E5A9E548C0CC}" type="presParOf" srcId="{C8E923C2-F6FD-5946-99CD-3059DBC1403F}" destId="{85BDE53C-8090-724A-B5A4-12B6F42AFB11}" srcOrd="2" destOrd="0" presId="urn:microsoft.com/office/officeart/2005/8/layout/hProcess3"/>
    <dgm:cxn modelId="{D264324A-F7B9-CD45-BC91-1EB92272B100}" type="presParOf" srcId="{C8E923C2-F6FD-5946-99CD-3059DBC1403F}" destId="{D2BC8E8F-F0BC-9F4E-ACB7-F6FCF08168EC}" srcOrd="3" destOrd="0" presId="urn:microsoft.com/office/officeart/2005/8/layout/hProcess3"/>
    <dgm:cxn modelId="{01F8F218-9DA4-BB4C-80E4-472DAD0EEBFB}" type="presParOf" srcId="{6281414B-EC3F-2145-8895-FACB2C090373}" destId="{F7347D2B-8DB1-B943-9B89-3C8111CA13F0}" srcOrd="4" destOrd="0" presId="urn:microsoft.com/office/officeart/2005/8/layout/hProcess3"/>
    <dgm:cxn modelId="{FD9D100A-AEEF-4F47-8AFD-C33B3725EFDB}" type="presParOf" srcId="{6281414B-EC3F-2145-8895-FACB2C090373}" destId="{C337C427-7539-5F44-A5FE-E52C584D10F4}" srcOrd="5" destOrd="0" presId="urn:microsoft.com/office/officeart/2005/8/layout/hProcess3"/>
    <dgm:cxn modelId="{11A59C20-9F48-9F48-A0AA-87E76C946A18}" type="presParOf" srcId="{C337C427-7539-5F44-A5FE-E52C584D10F4}" destId="{449C6B31-7604-2F42-B555-C5EC9F4EBFCD}" srcOrd="0" destOrd="0" presId="urn:microsoft.com/office/officeart/2005/8/layout/hProcess3"/>
    <dgm:cxn modelId="{F90E6264-3DE8-F740-B724-B94395A6239F}" type="presParOf" srcId="{C337C427-7539-5F44-A5FE-E52C584D10F4}" destId="{B41F238F-C74C-5645-8150-0557635801E7}" srcOrd="1" destOrd="0" presId="urn:microsoft.com/office/officeart/2005/8/layout/hProcess3"/>
    <dgm:cxn modelId="{52AB2779-441F-324E-9E5E-2668AA7EA313}" type="presParOf" srcId="{C337C427-7539-5F44-A5FE-E52C584D10F4}" destId="{AD748A4F-7639-DD4D-AC0A-1EEADD1AA182}" srcOrd="2" destOrd="0" presId="urn:microsoft.com/office/officeart/2005/8/layout/hProcess3"/>
    <dgm:cxn modelId="{84EBD62C-28D1-9047-B8B4-F5083F8409F5}" type="presParOf" srcId="{C337C427-7539-5F44-A5FE-E52C584D10F4}" destId="{C5AB7195-80A2-D140-AFF3-1CDB703ED327}" srcOrd="3" destOrd="0" presId="urn:microsoft.com/office/officeart/2005/8/layout/hProcess3"/>
    <dgm:cxn modelId="{2D6673D2-22CF-8A44-8F10-A7BC63D27359}" type="presParOf" srcId="{6281414B-EC3F-2145-8895-FACB2C090373}" destId="{BACAB6A8-889E-2D4C-843F-35925550A8FB}" srcOrd="6" destOrd="0" presId="urn:microsoft.com/office/officeart/2005/8/layout/hProcess3"/>
    <dgm:cxn modelId="{AB3C2E96-9036-EC4D-9DDC-B2BB1136896B}" type="presParOf" srcId="{6281414B-EC3F-2145-8895-FACB2C090373}" destId="{E66BC3BE-F36E-3D41-810F-DD3A036FDAD4}" srcOrd="7" destOrd="0" presId="urn:microsoft.com/office/officeart/2005/8/layout/hProcess3"/>
    <dgm:cxn modelId="{EF01E61B-5356-5D40-B980-C9EDBA150BDB}" type="presParOf" srcId="{E66BC3BE-F36E-3D41-810F-DD3A036FDAD4}" destId="{63EF7212-3BCC-FC4A-8351-FD2897243085}" srcOrd="0" destOrd="0" presId="urn:microsoft.com/office/officeart/2005/8/layout/hProcess3"/>
    <dgm:cxn modelId="{2F672EAC-F4FB-7F4C-82DB-45DB5E937CE9}" type="presParOf" srcId="{E66BC3BE-F36E-3D41-810F-DD3A036FDAD4}" destId="{541EF21D-9FC4-9648-8A6D-321553A2C341}" srcOrd="1" destOrd="0" presId="urn:microsoft.com/office/officeart/2005/8/layout/hProcess3"/>
    <dgm:cxn modelId="{A16B4E9B-CEF9-C24E-9EA1-6EA2ED2D6DD8}" type="presParOf" srcId="{E66BC3BE-F36E-3D41-810F-DD3A036FDAD4}" destId="{85DE7182-4AED-0748-9ECE-1D3B67546AA8}" srcOrd="2" destOrd="0" presId="urn:microsoft.com/office/officeart/2005/8/layout/hProcess3"/>
    <dgm:cxn modelId="{2AACCF00-76E1-7249-A9B8-2D7DC6F1813D}" type="presParOf" srcId="{E66BC3BE-F36E-3D41-810F-DD3A036FDAD4}" destId="{ABFE9029-382A-4F43-A7F4-3B281EBF9630}" srcOrd="3" destOrd="0" presId="urn:microsoft.com/office/officeart/2005/8/layout/hProcess3"/>
    <dgm:cxn modelId="{B67CCBE7-46E2-BF4E-B709-6107032413F5}" type="presParOf" srcId="{6281414B-EC3F-2145-8895-FACB2C090373}" destId="{A08A9ED3-7192-F945-A07C-A38F5D9441C2}" srcOrd="8" destOrd="0" presId="urn:microsoft.com/office/officeart/2005/8/layout/hProcess3"/>
    <dgm:cxn modelId="{E0CBC949-9DAF-1B43-AE51-DD816D2082F9}" type="presParOf" srcId="{6281414B-EC3F-2145-8895-FACB2C090373}" destId="{B2A86B3A-39E8-9D40-A5AD-F1B402CBE112}" srcOrd="9" destOrd="0" presId="urn:microsoft.com/office/officeart/2005/8/layout/hProcess3"/>
    <dgm:cxn modelId="{7D10CCFD-001C-9146-A309-9FAD261B152F}" type="presParOf" srcId="{B2A86B3A-39E8-9D40-A5AD-F1B402CBE112}" destId="{95B72611-77E0-4547-8D5D-DE958B2306D5}" srcOrd="0" destOrd="0" presId="urn:microsoft.com/office/officeart/2005/8/layout/hProcess3"/>
    <dgm:cxn modelId="{3AE439B3-D335-3A44-908B-9D7700A6A660}" type="presParOf" srcId="{B2A86B3A-39E8-9D40-A5AD-F1B402CBE112}" destId="{011E30D0-F933-184A-A99F-3AFD56942E62}" srcOrd="1" destOrd="0" presId="urn:microsoft.com/office/officeart/2005/8/layout/hProcess3"/>
    <dgm:cxn modelId="{181D256B-515C-2846-B0AC-DAD78FDB1E2C}" type="presParOf" srcId="{B2A86B3A-39E8-9D40-A5AD-F1B402CBE112}" destId="{B90F3191-DFAB-2B4B-9432-9DE70982B208}" srcOrd="2" destOrd="0" presId="urn:microsoft.com/office/officeart/2005/8/layout/hProcess3"/>
    <dgm:cxn modelId="{B05677FF-02C4-2C48-8B97-717DCEC0345C}" type="presParOf" srcId="{B2A86B3A-39E8-9D40-A5AD-F1B402CBE112}" destId="{B2E67A45-68F1-7449-8789-67ED41C65163}" srcOrd="3" destOrd="0" presId="urn:microsoft.com/office/officeart/2005/8/layout/hProcess3"/>
    <dgm:cxn modelId="{AC2C86CB-3C96-AA48-80FD-E2EFF13F5583}" type="presParOf" srcId="{6281414B-EC3F-2145-8895-FACB2C090373}" destId="{200E898B-6CE3-D047-8CE2-B3D24769450D}" srcOrd="10" destOrd="0" presId="urn:microsoft.com/office/officeart/2005/8/layout/hProcess3"/>
    <dgm:cxn modelId="{0ACEC238-B3DF-BE45-96BF-5AFC6321A31E}" type="presParOf" srcId="{6281414B-EC3F-2145-8895-FACB2C090373}" destId="{D62FD3D4-3D8F-DD47-B02E-7ED526D10F61}" srcOrd="11" destOrd="0" presId="urn:microsoft.com/office/officeart/2005/8/layout/hProcess3"/>
    <dgm:cxn modelId="{8CFC32D9-5F79-1F47-9937-2528E0DAAB28}" type="presParOf" srcId="{D62FD3D4-3D8F-DD47-B02E-7ED526D10F61}" destId="{24E9A589-C8BA-DB44-B482-C9C01BF1C29E}" srcOrd="0" destOrd="0" presId="urn:microsoft.com/office/officeart/2005/8/layout/hProcess3"/>
    <dgm:cxn modelId="{3A5B7466-39D0-0549-9E38-7F9F2E8025B7}" type="presParOf" srcId="{D62FD3D4-3D8F-DD47-B02E-7ED526D10F61}" destId="{F3D2E1B3-1965-EF45-B02D-5E397DF91D2F}" srcOrd="1" destOrd="0" presId="urn:microsoft.com/office/officeart/2005/8/layout/hProcess3"/>
    <dgm:cxn modelId="{2AED1A3A-1D06-3741-B779-79645C36A964}" type="presParOf" srcId="{D62FD3D4-3D8F-DD47-B02E-7ED526D10F61}" destId="{4615E770-8321-7048-A99C-A617AE592079}" srcOrd="2" destOrd="0" presId="urn:microsoft.com/office/officeart/2005/8/layout/hProcess3"/>
    <dgm:cxn modelId="{DAAF3992-A767-4648-AAFA-8F32BAB15B15}" type="presParOf" srcId="{D62FD3D4-3D8F-DD47-B02E-7ED526D10F61}" destId="{7E25C05B-AF99-A048-BEE0-5363946C1E59}" srcOrd="3" destOrd="0" presId="urn:microsoft.com/office/officeart/2005/8/layout/hProcess3"/>
    <dgm:cxn modelId="{31105A26-9B24-3F42-8642-5E5B99C89CC8}" type="presParOf" srcId="{6281414B-EC3F-2145-8895-FACB2C090373}" destId="{BCB958A5-31DA-3741-814C-53D69658074F}" srcOrd="12" destOrd="0" presId="urn:microsoft.com/office/officeart/2005/8/layout/hProcess3"/>
    <dgm:cxn modelId="{92C320B6-8309-F941-BAD3-543481DD5889}" type="presParOf" srcId="{6281414B-EC3F-2145-8895-FACB2C090373}" destId="{4E76AA07-902A-8D4A-B052-DEDE0878572E}" srcOrd="13" destOrd="0" presId="urn:microsoft.com/office/officeart/2005/8/layout/hProcess3"/>
    <dgm:cxn modelId="{E501F2B0-CFFB-5741-87A9-E72B8E65625C}" type="presParOf" srcId="{4E76AA07-902A-8D4A-B052-DEDE0878572E}" destId="{1CC4B704-BEF9-A94C-8E43-FED77390069B}" srcOrd="0" destOrd="0" presId="urn:microsoft.com/office/officeart/2005/8/layout/hProcess3"/>
    <dgm:cxn modelId="{A389CB00-AC72-CD49-9CBB-BA37B906FD9A}" type="presParOf" srcId="{4E76AA07-902A-8D4A-B052-DEDE0878572E}" destId="{F703835B-6D6F-254C-944D-0623440E12C9}" srcOrd="1" destOrd="0" presId="urn:microsoft.com/office/officeart/2005/8/layout/hProcess3"/>
    <dgm:cxn modelId="{66A79151-B2E4-D045-AD4F-C8E27A7B34F7}" type="presParOf" srcId="{4E76AA07-902A-8D4A-B052-DEDE0878572E}" destId="{2B087BA4-EBE6-8D4B-B56C-DB63D5AC9BEC}" srcOrd="2" destOrd="0" presId="urn:microsoft.com/office/officeart/2005/8/layout/hProcess3"/>
    <dgm:cxn modelId="{35C6BA63-A2FB-E04C-BAD3-8505C672F238}" type="presParOf" srcId="{4E76AA07-902A-8D4A-B052-DEDE0878572E}" destId="{39BA80DB-5765-9540-880F-7ACC4887A028}" srcOrd="3" destOrd="0" presId="urn:microsoft.com/office/officeart/2005/8/layout/hProcess3"/>
    <dgm:cxn modelId="{D5742B26-BE9E-2E4A-B268-2309D5DEB344}" type="presParOf" srcId="{6281414B-EC3F-2145-8895-FACB2C090373}" destId="{091AA01F-1222-0848-9C68-5671A724854C}" srcOrd="14" destOrd="0" presId="urn:microsoft.com/office/officeart/2005/8/layout/hProcess3"/>
    <dgm:cxn modelId="{52A5D2A2-CB10-0045-8FDF-C5757F73D813}" type="presParOf" srcId="{6281414B-EC3F-2145-8895-FACB2C090373}" destId="{5635B942-28A9-F943-8C41-3FD6E26E24C5}" srcOrd="15" destOrd="0" presId="urn:microsoft.com/office/officeart/2005/8/layout/hProcess3"/>
    <dgm:cxn modelId="{D2DCC097-0E17-304C-A2C4-2FF55087DBD7}" type="presParOf" srcId="{6281414B-EC3F-2145-8895-FACB2C090373}" destId="{7F45B4FA-2BE0-C544-B731-928521B90083}" srcOrd="1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5B4FA-2BE0-C544-B731-928521B90083}">
      <dsp:nvSpPr>
        <dsp:cNvPr id="0" name=""/>
        <dsp:cNvSpPr/>
      </dsp:nvSpPr>
      <dsp:spPr>
        <a:xfrm>
          <a:off x="0" y="1604962"/>
          <a:ext cx="8835474" cy="1675938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03835B-6D6F-254C-944D-0623440E12C9}">
      <dsp:nvSpPr>
        <dsp:cNvPr id="0" name=""/>
        <dsp:cNvSpPr/>
      </dsp:nvSpPr>
      <dsp:spPr>
        <a:xfrm>
          <a:off x="7512065" y="1988685"/>
          <a:ext cx="754984" cy="837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rgbClr val="FFFFFF"/>
              </a:solidFill>
            </a:rPr>
            <a:t>Complete  Tx</a:t>
          </a:r>
        </a:p>
      </dsp:txBody>
      <dsp:txXfrm>
        <a:off x="7512065" y="1988685"/>
        <a:ext cx="754984" cy="837969"/>
      </dsp:txXfrm>
    </dsp:sp>
    <dsp:sp modelId="{F3D2E1B3-1965-EF45-B02D-5E397DF91D2F}">
      <dsp:nvSpPr>
        <dsp:cNvPr id="0" name=""/>
        <dsp:cNvSpPr/>
      </dsp:nvSpPr>
      <dsp:spPr>
        <a:xfrm>
          <a:off x="6336154" y="1988685"/>
          <a:ext cx="958362" cy="837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rgbClr val="FFFFFF"/>
              </a:solidFill>
            </a:rPr>
            <a:t>Adhere to </a:t>
          </a:r>
          <a:r>
            <a:rPr lang="en-US" sz="1300" b="1" kern="1200" dirty="0" err="1">
              <a:solidFill>
                <a:srgbClr val="FFFFFF"/>
              </a:solidFill>
            </a:rPr>
            <a:t>Tx</a:t>
          </a:r>
          <a:r>
            <a:rPr lang="en-US" sz="1300" b="1" kern="1200" dirty="0">
              <a:solidFill>
                <a:srgbClr val="FFFFFF"/>
              </a:solidFill>
            </a:rPr>
            <a:t>, become non-infectious</a:t>
          </a:r>
        </a:p>
      </dsp:txBody>
      <dsp:txXfrm>
        <a:off x="6336154" y="1988685"/>
        <a:ext cx="958362" cy="837969"/>
      </dsp:txXfrm>
    </dsp:sp>
    <dsp:sp modelId="{011E30D0-F933-184A-A99F-3AFD56942E62}">
      <dsp:nvSpPr>
        <dsp:cNvPr id="0" name=""/>
        <dsp:cNvSpPr/>
      </dsp:nvSpPr>
      <dsp:spPr>
        <a:xfrm>
          <a:off x="5212345" y="1988685"/>
          <a:ext cx="754984" cy="837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rgbClr val="FFFFFF"/>
              </a:solidFill>
            </a:rPr>
            <a:t>Start Tx</a:t>
          </a:r>
        </a:p>
      </dsp:txBody>
      <dsp:txXfrm>
        <a:off x="5212345" y="1988685"/>
        <a:ext cx="754984" cy="837969"/>
      </dsp:txXfrm>
    </dsp:sp>
    <dsp:sp modelId="{541EF21D-9FC4-9648-8A6D-321553A2C341}">
      <dsp:nvSpPr>
        <dsp:cNvPr id="0" name=""/>
        <dsp:cNvSpPr/>
      </dsp:nvSpPr>
      <dsp:spPr>
        <a:xfrm>
          <a:off x="4195849" y="1988685"/>
          <a:ext cx="754984" cy="837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rgbClr val="FFFFFF"/>
              </a:solidFill>
            </a:rPr>
            <a:t>Diagnosed</a:t>
          </a:r>
        </a:p>
      </dsp:txBody>
      <dsp:txXfrm>
        <a:off x="4195849" y="1988685"/>
        <a:ext cx="754984" cy="837969"/>
      </dsp:txXfrm>
    </dsp:sp>
    <dsp:sp modelId="{B41F238F-C74C-5645-8150-0557635801E7}">
      <dsp:nvSpPr>
        <dsp:cNvPr id="0" name=""/>
        <dsp:cNvSpPr/>
      </dsp:nvSpPr>
      <dsp:spPr>
        <a:xfrm>
          <a:off x="3120623" y="1988685"/>
          <a:ext cx="754984" cy="837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rgbClr val="FFFFFF"/>
              </a:solidFill>
            </a:rPr>
            <a:t>Seek healthcare</a:t>
          </a:r>
        </a:p>
      </dsp:txBody>
      <dsp:txXfrm>
        <a:off x="3120623" y="1988685"/>
        <a:ext cx="754984" cy="837969"/>
      </dsp:txXfrm>
    </dsp:sp>
    <dsp:sp modelId="{03BEABFF-0718-DF43-9036-2DBC2BAD55BA}">
      <dsp:nvSpPr>
        <dsp:cNvPr id="0" name=""/>
        <dsp:cNvSpPr/>
      </dsp:nvSpPr>
      <dsp:spPr>
        <a:xfrm>
          <a:off x="1117604" y="2019032"/>
          <a:ext cx="1595682" cy="837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FFFF"/>
              </a:solidFill>
            </a:rPr>
            <a:t>Disease/Symptoms</a:t>
          </a:r>
        </a:p>
      </dsp:txBody>
      <dsp:txXfrm>
        <a:off x="1117604" y="2019032"/>
        <a:ext cx="1595682" cy="837969"/>
      </dsp:txXfrm>
    </dsp:sp>
    <dsp:sp modelId="{9EDDB1D3-A1EC-1A47-847D-7799E73C6BFE}">
      <dsp:nvSpPr>
        <dsp:cNvPr id="0" name=""/>
        <dsp:cNvSpPr/>
      </dsp:nvSpPr>
      <dsp:spPr>
        <a:xfrm>
          <a:off x="152462" y="1988685"/>
          <a:ext cx="754984" cy="837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FFFF"/>
              </a:solidFill>
            </a:rPr>
            <a:t>Infected</a:t>
          </a:r>
        </a:p>
      </dsp:txBody>
      <dsp:txXfrm>
        <a:off x="152462" y="1988685"/>
        <a:ext cx="754984" cy="837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84482-6A61-44DF-9979-687BA14C5344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4FC8A-D022-432A-A2EE-F5FC6A177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75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err="1"/>
              <a:t>Codlin</a:t>
            </a:r>
            <a:r>
              <a:rPr lang="en-GB" sz="1200" dirty="0"/>
              <a:t> AJ, </a:t>
            </a:r>
            <a:r>
              <a:rPr lang="en-GB" sz="1200" dirty="0" err="1"/>
              <a:t>Javaid</a:t>
            </a:r>
            <a:r>
              <a:rPr lang="en-GB" sz="1200" dirty="0"/>
              <a:t> M, Qazi F, </a:t>
            </a:r>
            <a:r>
              <a:rPr lang="en-GB" sz="1200" b="1" dirty="0"/>
              <a:t>Khan MS.</a:t>
            </a:r>
            <a:r>
              <a:rPr lang="en-GB" sz="1200" dirty="0"/>
              <a:t> Novel methodology to assess sputum smear microscopy quality in private laboratories. </a:t>
            </a:r>
            <a:r>
              <a:rPr lang="en-GB" sz="1200" b="1" dirty="0"/>
              <a:t>BMC Infect Dis</a:t>
            </a:r>
            <a:r>
              <a:rPr lang="en-GB" sz="1200" dirty="0"/>
              <a:t>. 2012 Nov 29;12:331.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4FC8A-D022-432A-A2EE-F5FC6A1779E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104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4FC8A-D022-432A-A2EE-F5FC6A1779E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008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4FC8A-D022-432A-A2EE-F5FC6A1779E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495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 cost of implementing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XpertW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MTB/RIF in Ugandan peripheral settings: implications for cost-effectiveness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http://</a:t>
            </a:r>
            <a:r>
              <a:rPr lang="en-US" dirty="0" err="1"/>
              <a:t>www.stoptb.org</a:t>
            </a:r>
            <a:r>
              <a:rPr lang="en-US" dirty="0"/>
              <a:t>/global/awards/</a:t>
            </a:r>
            <a:r>
              <a:rPr lang="en-US" dirty="0" err="1"/>
              <a:t>tbreach</a:t>
            </a:r>
            <a:r>
              <a:rPr lang="en-US" dirty="0"/>
              <a:t>/</a:t>
            </a:r>
            <a:r>
              <a:rPr lang="en-US" dirty="0" err="1"/>
              <a:t>bet.asp</a:t>
            </a:r>
            <a:endParaRPr lang="en-US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err="1"/>
              <a:t>Xpert</a:t>
            </a:r>
            <a:r>
              <a:rPr lang="en-US" dirty="0"/>
              <a:t> MTB/RIF for diagnosis of tuberculosis and drug-resistant tuberculosis: a cost and affordability analysis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https://data.worldbank.org/indicator/SH.XPD.GHED.PC.CD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4FC8A-D022-432A-A2EE-F5FC6A1779E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949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en-US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apps.who.int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/iris/bitstream/handle/10665/44593/9789241501569_eng.pdf?sequence=1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Xpert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MTB/RIF for tuberculosis testing: access and price in highly </a:t>
            </a:r>
            <a:r>
              <a:rPr lang="en-US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privatised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health markets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 cost of implementing </a:t>
            </a:r>
            <a:r>
              <a:rPr lang="en-US" sz="10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XpertW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MTB/RIF in Ugandan peripheral settings: implications for cost-effectiveness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there are very few cost-effectiveness studies for LF-LAM test in current literature (I only found 1 cost-effectiveness study for LF-LAM </a:t>
            </a:r>
            <a:r>
              <a:rPr lang="en-US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Uganda)</a:t>
            </a:r>
            <a:endParaRPr lang="en-US" sz="1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4FC8A-D022-432A-A2EE-F5FC6A1779E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167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584" y="4862936"/>
            <a:ext cx="7088832" cy="11583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F3B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149944" y="6505599"/>
            <a:ext cx="1886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www.tb2018.org </a:t>
            </a:r>
            <a:endParaRPr lang="en-GB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84" y="920453"/>
            <a:ext cx="6263765" cy="261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9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0929"/>
            <a:ext cx="9144000" cy="180020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584" y="4862936"/>
            <a:ext cx="7088832" cy="11583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F3B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149944" y="6505599"/>
            <a:ext cx="1886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www.tb2018.org </a:t>
            </a:r>
            <a:endParaRPr lang="en-GB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2035"/>
            <a:ext cx="5400000" cy="225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4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268761"/>
            <a:ext cx="9143998" cy="5112568"/>
          </a:xfrm>
        </p:spPr>
        <p:txBody>
          <a:bodyPr>
            <a:normAutofit/>
          </a:bodyPr>
          <a:lstStyle>
            <a:lvl1pPr marL="288000" indent="-288000">
              <a:defRPr sz="2400"/>
            </a:lvl1pPr>
            <a:lvl2pPr marL="576000" indent="-288000">
              <a:buFont typeface="Courier New" panose="02070309020205020404" pitchFamily="49" charset="0"/>
              <a:buChar char="o"/>
              <a:defRPr sz="2000"/>
            </a:lvl2pPr>
            <a:lvl3pPr marL="864000" indent="-288000">
              <a:buFont typeface="Wingdings" panose="05000000000000000000" pitchFamily="2" charset="2"/>
              <a:buChar char="§"/>
              <a:defRPr sz="1800"/>
            </a:lvl3pPr>
            <a:lvl4pPr marL="1152000" indent="-288000"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Content</a:t>
            </a:r>
          </a:p>
          <a:p>
            <a:pPr lvl="2"/>
            <a:r>
              <a:rPr lang="en-US" dirty="0"/>
              <a:t>Content</a:t>
            </a:r>
          </a:p>
          <a:p>
            <a:pPr lvl="3"/>
            <a:r>
              <a:rPr lang="en-US" dirty="0"/>
              <a:t>Content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F3B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7149944" y="6505599"/>
            <a:ext cx="1886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www.tb2018.org </a:t>
            </a:r>
            <a:endParaRPr lang="en-GB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7504" y="6505599"/>
            <a:ext cx="9028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43C2CE49-570C-4EA1-8A1F-78A2617808C3}" type="slidenum">
              <a:rPr lang="en-GB" sz="1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83768" y="0"/>
            <a:ext cx="6660232" cy="864000"/>
          </a:xfrm>
          <a:prstGeom prst="rect">
            <a:avLst/>
          </a:prstGeom>
          <a:solidFill>
            <a:srgbClr val="A4D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0" y="88780"/>
            <a:ext cx="2160000" cy="809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0"/>
            <a:ext cx="6660230" cy="864000"/>
          </a:xfrm>
        </p:spPr>
        <p:txBody>
          <a:bodyPr anchor="t">
            <a:normAutofit/>
          </a:bodyPr>
          <a:lstStyle>
            <a:lvl1pPr algn="l">
              <a:defRPr sz="270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38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76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ishal.Khan@Lshtm@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gr.nl/CGR.nl/media/CGR.nl/Gedragscode/Format-of-disclosure-slide-for-speakers-at-refresher-training-meetings.pdf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27584" y="3789040"/>
            <a:ext cx="7088832" cy="2808312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Barriers to accessing new diagnostics</a:t>
            </a:r>
          </a:p>
          <a:p>
            <a:endParaRPr lang="en-GB" b="1" dirty="0"/>
          </a:p>
          <a:p>
            <a:r>
              <a:rPr lang="en-GB" sz="2600" dirty="0" err="1"/>
              <a:t>Dr.</a:t>
            </a:r>
            <a:r>
              <a:rPr lang="en-GB" sz="2600" dirty="0"/>
              <a:t> Mishal S Khan</a:t>
            </a:r>
          </a:p>
          <a:p>
            <a:r>
              <a:rPr lang="en-GB" sz="2600" dirty="0"/>
              <a:t>Deputy Director, </a:t>
            </a:r>
            <a:r>
              <a:rPr lang="en-GB" sz="2600" dirty="0" err="1"/>
              <a:t>LSHTM</a:t>
            </a:r>
            <a:r>
              <a:rPr lang="en-GB" sz="2600" dirty="0"/>
              <a:t> TB Centre</a:t>
            </a:r>
          </a:p>
          <a:p>
            <a:endParaRPr lang="en-GB" sz="2600" dirty="0"/>
          </a:p>
          <a:p>
            <a:r>
              <a:rPr lang="en-GB" sz="2000" dirty="0" err="1">
                <a:hlinkClick r:id="rId2"/>
              </a:rPr>
              <a:t>Mishal.Khan@Lshtm@ac.uk</a:t>
            </a:r>
            <a:r>
              <a:rPr lang="en-GB" sz="2000" dirty="0"/>
              <a:t> @</a:t>
            </a:r>
            <a:r>
              <a:rPr lang="en-GB" sz="2000" dirty="0" err="1"/>
              <a:t>DrMishalK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43704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2A0D34-CBB5-8E47-8C92-5A273E774E03}"/>
              </a:ext>
            </a:extLst>
          </p:cNvPr>
          <p:cNvGrpSpPr/>
          <p:nvPr/>
        </p:nvGrpSpPr>
        <p:grpSpPr>
          <a:xfrm>
            <a:off x="0" y="1728000"/>
            <a:ext cx="4788024" cy="4289542"/>
            <a:chOff x="0" y="1526231"/>
            <a:chExt cx="4788024" cy="42895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94995CD-33C3-5E4A-9921-3E99D9AB2C91}"/>
                </a:ext>
              </a:extLst>
            </p:cNvPr>
            <p:cNvGrpSpPr/>
            <p:nvPr/>
          </p:nvGrpSpPr>
          <p:grpSpPr>
            <a:xfrm>
              <a:off x="0" y="1526231"/>
              <a:ext cx="4788024" cy="4289542"/>
              <a:chOff x="0" y="1526231"/>
              <a:chExt cx="4788024" cy="4289542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1B2E815-B86E-9A40-A5F2-7DEF07593B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526231"/>
                <a:ext cx="4788024" cy="4289542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C66F10-7B33-6B4D-9733-A9511C382F01}"/>
                  </a:ext>
                </a:extLst>
              </p:cNvPr>
              <p:cNvSpPr txBox="1"/>
              <p:nvPr/>
            </p:nvSpPr>
            <p:spPr>
              <a:xfrm>
                <a:off x="4283968" y="4077072"/>
                <a:ext cx="413903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E354F413-A791-644F-9741-D5D292A92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95936" y="4869160"/>
                <a:ext cx="186903" cy="357693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8FC8170-2D4E-5647-B939-47E0654AB30B}"/>
                </a:ext>
              </a:extLst>
            </p:cNvPr>
            <p:cNvSpPr txBox="1"/>
            <p:nvPr/>
          </p:nvSpPr>
          <p:spPr>
            <a:xfrm>
              <a:off x="496609" y="2852936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Xinjiang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5E880EB-F4EF-AA4F-AC09-76277F1A2220}"/>
                </a:ext>
              </a:extLst>
            </p:cNvPr>
            <p:cNvSpPr txBox="1"/>
            <p:nvPr/>
          </p:nvSpPr>
          <p:spPr>
            <a:xfrm>
              <a:off x="1950368" y="4180438"/>
              <a:ext cx="965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Sichuan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7DBD9C2-AF62-0A42-83D0-DEEF21111CB1}"/>
                </a:ext>
              </a:extLst>
            </p:cNvPr>
            <p:cNvSpPr txBox="1"/>
            <p:nvPr/>
          </p:nvSpPr>
          <p:spPr>
            <a:xfrm>
              <a:off x="2799009" y="3148875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Hebei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11576B0-89D1-6F46-A9CB-89F74F619B15}"/>
                </a:ext>
              </a:extLst>
            </p:cNvPr>
            <p:cNvSpPr txBox="1"/>
            <p:nvPr/>
          </p:nvSpPr>
          <p:spPr>
            <a:xfrm>
              <a:off x="3509974" y="2658091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Liaoning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401CEE7-08D3-984C-B0B5-EBE88E5725E7}"/>
                </a:ext>
              </a:extLst>
            </p:cNvPr>
            <p:cNvSpPr txBox="1"/>
            <p:nvPr/>
          </p:nvSpPr>
          <p:spPr>
            <a:xfrm>
              <a:off x="3088954" y="4356679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Jiangxi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556C3F9-C46C-534C-800C-865558AE92AB}"/>
                </a:ext>
              </a:extLst>
            </p:cNvPr>
            <p:cNvSpPr txBox="1"/>
            <p:nvPr/>
          </p:nvSpPr>
          <p:spPr>
            <a:xfrm>
              <a:off x="3631071" y="4610319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Fujian</a:t>
              </a:r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A8229D-298B-4B06-B83F-0CB799037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363" y="1065769"/>
            <a:ext cx="4491635" cy="5614004"/>
          </a:xfrm>
        </p:spPr>
        <p:txBody>
          <a:bodyPr>
            <a:noAutofit/>
          </a:bodyPr>
          <a:lstStyle/>
          <a:p>
            <a:r>
              <a:rPr lang="en-GB" sz="1900" b="1" dirty="0"/>
              <a:t>China CDC/CMA provided update training on standardised diagnosis, treatment and laboratory testing of MDR-TB</a:t>
            </a:r>
          </a:p>
          <a:p>
            <a:pPr lvl="1"/>
            <a:r>
              <a:rPr lang="en-GB" sz="1900" dirty="0"/>
              <a:t>6 provinces, 324 TB doctors, nurses and paramedics</a:t>
            </a:r>
          </a:p>
          <a:p>
            <a:pPr marL="0" indent="0">
              <a:buNone/>
            </a:pPr>
            <a:endParaRPr lang="en-GB" sz="1900" dirty="0"/>
          </a:p>
          <a:p>
            <a:r>
              <a:rPr lang="en-GB" sz="1900" b="1" dirty="0"/>
              <a:t>Evaluation of training programme to assess knowledge retention 12 months after training</a:t>
            </a:r>
          </a:p>
          <a:p>
            <a:pPr lvl="1"/>
            <a:r>
              <a:rPr lang="en-GB" sz="1900" dirty="0"/>
              <a:t>Pre- and immediate post-training tests conducted at training sessions</a:t>
            </a:r>
          </a:p>
          <a:p>
            <a:pPr lvl="1"/>
            <a:r>
              <a:rPr lang="en-GB" sz="1900" dirty="0"/>
              <a:t>Phone-based knowledge survey conducted with 91 trainees from 2 provinces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528A79-A2F2-4D21-A43C-29293C9A0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Example: MDR-TB healthcare provider training in China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958128-E7DF-FD4E-8CB1-E9861D2994E2}"/>
              </a:ext>
            </a:extLst>
          </p:cNvPr>
          <p:cNvSpPr txBox="1"/>
          <p:nvPr/>
        </p:nvSpPr>
        <p:spPr>
          <a:xfrm>
            <a:off x="1563409" y="1711035"/>
            <a:ext cx="3810000" cy="368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Pilot provinces</a:t>
            </a:r>
          </a:p>
        </p:txBody>
      </p:sp>
    </p:spTree>
    <p:extLst>
      <p:ext uri="{BB962C8B-B14F-4D97-AF65-F5344CB8AC3E}">
        <p14:creationId xmlns:p14="http://schemas.microsoft.com/office/powerpoint/2010/main" val="802374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528A79-A2F2-4D21-A43C-29293C9A0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Knowledge of new tools increases and then declines after 1 year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B3C349-890E-AD4B-AC1D-4E97385ED9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50"/>
          <a:stretch/>
        </p:blipFill>
        <p:spPr>
          <a:xfrm>
            <a:off x="-2" y="1305087"/>
            <a:ext cx="9144000" cy="45365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5FC786-C85F-9D45-A482-9A7FE71B3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6" y="1340768"/>
            <a:ext cx="2339752" cy="10398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94168F-D373-274B-B182-D9714DAF4A7D}"/>
              </a:ext>
            </a:extLst>
          </p:cNvPr>
          <p:cNvSpPr txBox="1"/>
          <p:nvPr/>
        </p:nvSpPr>
        <p:spPr>
          <a:xfrm>
            <a:off x="1187624" y="5848445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Q1: Definitions of Drug-resistant TB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A5C452-1B25-974C-B5C4-F3CDB432D470}"/>
              </a:ext>
            </a:extLst>
          </p:cNvPr>
          <p:cNvSpPr txBox="1"/>
          <p:nvPr/>
        </p:nvSpPr>
        <p:spPr>
          <a:xfrm>
            <a:off x="3707904" y="5841591"/>
            <a:ext cx="2535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Q2: MDR-TB clinical case detection protocol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F4D7A1-94CB-AF43-B2E5-022E6600C4CF}"/>
              </a:ext>
            </a:extLst>
          </p:cNvPr>
          <p:cNvSpPr txBox="1"/>
          <p:nvPr/>
        </p:nvSpPr>
        <p:spPr>
          <a:xfrm>
            <a:off x="6784712" y="5841590"/>
            <a:ext cx="1818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Q3: MDR-TB lab diagnosis</a:t>
            </a:r>
          </a:p>
        </p:txBody>
      </p:sp>
    </p:spTree>
    <p:extLst>
      <p:ext uri="{BB962C8B-B14F-4D97-AF65-F5344CB8AC3E}">
        <p14:creationId xmlns:p14="http://schemas.microsoft.com/office/powerpoint/2010/main" val="2804303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1084C2-E886-4054-A482-E3C8D4976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Costs matter especially when several health issues compete for resources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69070B-A56A-5A4D-9F5A-EB6F901E60AD}"/>
              </a:ext>
            </a:extLst>
          </p:cNvPr>
          <p:cNvSpPr txBox="1"/>
          <p:nvPr/>
        </p:nvSpPr>
        <p:spPr>
          <a:xfrm>
            <a:off x="4572000" y="1042279"/>
            <a:ext cx="457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Costs of machines/reagents, shipping, import duties, distributor margins, lab profit margins, training staff, annual calibration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Testing volume is a major factor for cost variation[less cost-effective in peripheral settings]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Cost for diagnostic tests varies widely between settings, need country-specific cost-effectiveness analyses</a:t>
            </a:r>
            <a:endParaRPr lang="en-GB" sz="2400" b="1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34E1ABF-A7F6-AF44-B3A5-69E068AA8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290225"/>
              </p:ext>
            </p:extLst>
          </p:nvPr>
        </p:nvGraphicFramePr>
        <p:xfrm>
          <a:off x="360445" y="1188721"/>
          <a:ext cx="4176464" cy="525233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125925">
                  <a:extLst>
                    <a:ext uri="{9D8B030D-6E8A-4147-A177-3AD203B41FA5}">
                      <a16:colId xmlns:a16="http://schemas.microsoft.com/office/drawing/2014/main" val="3685140498"/>
                    </a:ext>
                  </a:extLst>
                </a:gridCol>
                <a:gridCol w="2050539">
                  <a:extLst>
                    <a:ext uri="{9D8B030D-6E8A-4147-A177-3AD203B41FA5}">
                      <a16:colId xmlns:a16="http://schemas.microsoft.com/office/drawing/2014/main" val="3097217514"/>
                    </a:ext>
                  </a:extLst>
                </a:gridCol>
              </a:tblGrid>
              <a:tr h="39769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Unit Price (US$)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96727"/>
                  </a:ext>
                </a:extLst>
              </a:tr>
              <a:tr h="710167">
                <a:tc>
                  <a:txBody>
                    <a:bodyPr/>
                    <a:lstStyle/>
                    <a:p>
                      <a:pPr algn="l"/>
                      <a:r>
                        <a:rPr lang="en-US" sz="2200" kern="1200" dirty="0" err="1">
                          <a:effectLst/>
                        </a:rPr>
                        <a:t>Xpert</a:t>
                      </a:r>
                      <a:r>
                        <a:rPr lang="en-US" sz="2200" kern="1200" dirty="0">
                          <a:effectLst/>
                        </a:rPr>
                        <a:t> test cartridge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9.98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6022297"/>
                  </a:ext>
                </a:extLst>
              </a:tr>
              <a:tr h="1335114">
                <a:tc>
                  <a:txBody>
                    <a:bodyPr/>
                    <a:lstStyle/>
                    <a:p>
                      <a:pPr algn="l"/>
                      <a:r>
                        <a:rPr lang="en-US" sz="2200" kern="1200" dirty="0">
                          <a:effectLst/>
                        </a:rPr>
                        <a:t>Annual running cost (technician salary, training, calibration)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~ 10,000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2790367"/>
                  </a:ext>
                </a:extLst>
              </a:tr>
              <a:tr h="1335114">
                <a:tc>
                  <a:txBody>
                    <a:bodyPr/>
                    <a:lstStyle/>
                    <a:p>
                      <a:pPr algn="l"/>
                      <a:r>
                        <a:rPr lang="en-US" sz="2200" kern="1200" dirty="0">
                          <a:effectLst/>
                        </a:rPr>
                        <a:t>GeneXpert machine (depends on model)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11,780 – 71,500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753787"/>
                  </a:ext>
                </a:extLst>
              </a:tr>
              <a:tr h="1198494"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Government spending on health per capita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3 - 20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6185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983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1084C2-E886-4054-A482-E3C8D4976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0"/>
            <a:ext cx="6732238" cy="864000"/>
          </a:xfrm>
        </p:spPr>
        <p:txBody>
          <a:bodyPr>
            <a:noAutofit/>
          </a:bodyPr>
          <a:lstStyle/>
          <a:p>
            <a:r>
              <a:rPr lang="en-GB" sz="2200" dirty="0"/>
              <a:t>Are we doing enough to address barriers to accessing new diagnostics?</a:t>
            </a:r>
            <a:br>
              <a:rPr lang="en-GB" sz="2200" dirty="0"/>
            </a:br>
            <a:endParaRPr lang="en-GB" sz="22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092F84-3189-4A69-86F3-C93F757AA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473731"/>
              </p:ext>
            </p:extLst>
          </p:nvPr>
        </p:nvGraphicFramePr>
        <p:xfrm>
          <a:off x="467544" y="992189"/>
          <a:ext cx="4032447" cy="43810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7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2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987">
                <a:tc rowSpan="2"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2014 Global Funding ($m)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7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Target</a:t>
                      </a:r>
                      <a:r>
                        <a:rPr lang="en-GB" sz="1400" b="1" baseline="300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baseline="0" dirty="0"/>
                        <a:t>Actual Spending</a:t>
                      </a:r>
                      <a:r>
                        <a:rPr lang="en-GB" sz="1400" b="1" baseline="30000" dirty="0"/>
                        <a:t>2 </a:t>
                      </a:r>
                      <a:r>
                        <a:rPr lang="en-GB" sz="1400" b="1" baseline="0" dirty="0"/>
                        <a:t>(% of target)</a:t>
                      </a:r>
                      <a:endParaRPr lang="en-GB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689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/>
                        <a:t>Drugs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740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243 (33%)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775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/>
                        <a:t>Basic science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420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 (36%)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750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/>
                        <a:t>Vaccines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380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 (29%)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2283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/>
                        <a:t>Diagnostics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340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 (19%)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775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/>
                        <a:t>Operational</a:t>
                      </a:r>
                    </a:p>
                    <a:p>
                      <a:pPr algn="l"/>
                      <a:r>
                        <a:rPr lang="en-GB" sz="1600" b="1" dirty="0"/>
                        <a:t>Research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80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 (66%)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1F29F75-B969-4A19-9CC7-C74638C1B3F1}"/>
              </a:ext>
            </a:extLst>
          </p:cNvPr>
          <p:cNvSpPr txBox="1"/>
          <p:nvPr/>
        </p:nvSpPr>
        <p:spPr>
          <a:xfrm>
            <a:off x="467544" y="5840409"/>
            <a:ext cx="7835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1 = 2011–2015 Global Plan Target</a:t>
            </a:r>
          </a:p>
          <a:p>
            <a:r>
              <a:rPr lang="en-GB" sz="1000" dirty="0"/>
              <a:t>2 = Treatment Action Group </a:t>
            </a:r>
            <a:r>
              <a:rPr lang="en-US" sz="1000" dirty="0"/>
              <a:t>2015 Report on Tuberculosis Research Funding Trends, 2005–2014: A Decade of Data</a:t>
            </a:r>
          </a:p>
          <a:p>
            <a:r>
              <a:rPr lang="en-US" sz="1000" dirty="0"/>
              <a:t>3 = From literature and consultation with LSHTM TB Centre members</a:t>
            </a:r>
            <a:endParaRPr lang="en-GB" sz="1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DFB2ED-D672-4EC9-9763-AF84FB19B5EA}"/>
              </a:ext>
            </a:extLst>
          </p:cNvPr>
          <p:cNvSpPr/>
          <p:nvPr/>
        </p:nvSpPr>
        <p:spPr>
          <a:xfrm>
            <a:off x="5220072" y="1916832"/>
            <a:ext cx="2736304" cy="266429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Insufficient spending on RESEARCH TO INFORM IMPLEMENTATION OF NEW TOOLS!</a:t>
            </a:r>
          </a:p>
        </p:txBody>
      </p:sp>
    </p:spTree>
    <p:extLst>
      <p:ext uri="{BB962C8B-B14F-4D97-AF65-F5344CB8AC3E}">
        <p14:creationId xmlns:p14="http://schemas.microsoft.com/office/powerpoint/2010/main" val="627603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D4387D-0317-4A5E-B69A-784EC1EAF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2736"/>
            <a:ext cx="8601050" cy="5328592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Lack of 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evidence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 to show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</a:rPr>
              <a:t>LMIC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 policymakers the value of investing in new diagnostics &amp; usefulness of new tools in their contexts</a:t>
            </a: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There is not enough 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funding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 to roll out ‘best’ diagnostic tools </a:t>
            </a: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Healthcare providers are 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inadequately trained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in using (new) diagnostics</a:t>
            </a: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Patients visit (low quality) healthcare providers that are not following 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guidelines</a:t>
            </a: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Diagnostics are located in health facilities that are 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too far/expensive/inconvenient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to reach</a:t>
            </a:r>
          </a:p>
          <a:p>
            <a:endParaRPr lang="en-GB" sz="2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2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2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2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1084C2-E886-4054-A482-E3C8D4976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Summary of reasons why diagnostics are difficult to access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800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Disclosure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191726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Reference: </a:t>
            </a: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https://www.cgr.nl/CGR.nl/media/CGR.nl/Gedragscode/Format-of-disclosure-slide-for-speakers-at-refresher-training-meetings.pdf</a:t>
            </a: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280008"/>
              </p:ext>
            </p:extLst>
          </p:nvPr>
        </p:nvGraphicFramePr>
        <p:xfrm>
          <a:off x="116130" y="1264528"/>
          <a:ext cx="8928000" cy="295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48904">
                  <a:extLst>
                    <a:ext uri="{9D8B030D-6E8A-4147-A177-3AD203B41FA5}">
                      <a16:colId xmlns:a16="http://schemas.microsoft.com/office/drawing/2014/main" val="1605867189"/>
                    </a:ext>
                  </a:extLst>
                </a:gridCol>
                <a:gridCol w="3079096">
                  <a:extLst>
                    <a:ext uri="{9D8B030D-6E8A-4147-A177-3AD203B41FA5}">
                      <a16:colId xmlns:a16="http://schemas.microsoft.com/office/drawing/2014/main" val="3249708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Relations that could be relevant for the meeting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</a:t>
                      </a:r>
                      <a:r>
                        <a:rPr lang="en-GB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names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178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Sponsorship or refund funds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 Health Organization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48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Payment or other financial remuneration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092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Shareholder rights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84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relations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654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449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49728B-9AAD-4D8C-818D-D8E9F0F25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“The mere availability of rapid or simple tests does not automatically ensure their adoption or scale-up.</a:t>
            </a:r>
          </a:p>
          <a:p>
            <a:pPr marL="0" indent="0">
              <a:buNone/>
            </a:pPr>
            <a:r>
              <a:rPr lang="en-GB" i="1" dirty="0"/>
              <a:t>A range of barriers prevent the successful use of point-of-care testing </a:t>
            </a:r>
            <a:r>
              <a:rPr lang="en-GB" i="1" dirty="0">
                <a:sym typeface="Wingdings" panose="05000000000000000000" pitchFamily="2" charset="2"/>
              </a:rPr>
              <a:t> </a:t>
            </a:r>
            <a:r>
              <a:rPr lang="en-GB" b="1" i="1" dirty="0"/>
              <a:t>economic, regulatory, and policy-related</a:t>
            </a:r>
            <a:r>
              <a:rPr lang="en-GB" i="1" dirty="0"/>
              <a:t>, as well as </a:t>
            </a:r>
            <a:r>
              <a:rPr lang="en-GB" b="1" i="1" dirty="0"/>
              <a:t>user/provider perceptions </a:t>
            </a:r>
            <a:r>
              <a:rPr lang="en-GB" i="1" dirty="0"/>
              <a:t>and </a:t>
            </a:r>
            <a:r>
              <a:rPr lang="en-GB" b="1" i="1" dirty="0"/>
              <a:t>cultural</a:t>
            </a:r>
            <a:r>
              <a:rPr lang="en-GB" i="1" dirty="0"/>
              <a:t> barriers”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b="1" dirty="0"/>
              <a:t>Pai et al, 2012</a:t>
            </a:r>
          </a:p>
          <a:p>
            <a:pPr marL="0" indent="0">
              <a:buNone/>
            </a:pPr>
            <a:endParaRPr lang="en-GB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2606F7-4D81-481B-A974-D96FFFF19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Barriers to accessing new diagnostics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C62181-E678-4369-8699-488804EB1B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11" t="1" b="-3710"/>
          <a:stretch/>
        </p:blipFill>
        <p:spPr>
          <a:xfrm>
            <a:off x="4554518" y="3645024"/>
            <a:ext cx="2798690" cy="260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7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268761"/>
            <a:ext cx="7776864" cy="5112568"/>
          </a:xfrm>
        </p:spPr>
        <p:txBody>
          <a:bodyPr/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Barriers to expansion of (TB/HIV) testing for early diagnosis</a:t>
            </a:r>
          </a:p>
          <a:p>
            <a:pPr lvl="1"/>
            <a:r>
              <a:rPr lang="en-GB" dirty="0"/>
              <a:t>Hard to access quality primary healthcare services</a:t>
            </a:r>
          </a:p>
          <a:p>
            <a:pPr lvl="1"/>
            <a:r>
              <a:rPr lang="en-GB" dirty="0"/>
              <a:t>Unregulated healthcare providers</a:t>
            </a:r>
          </a:p>
          <a:p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/>
              <a:t>Additional challenges related to new diagnostic tools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Barriers to accessing new diagnostics</a:t>
            </a:r>
            <a:br>
              <a:rPr lang="en-GB" dirty="0"/>
            </a:br>
            <a:endParaRPr lang="en-GB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864376-E7F2-4515-B232-57F6118FBE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1" r="-2489"/>
          <a:stretch/>
        </p:blipFill>
        <p:spPr>
          <a:xfrm>
            <a:off x="2486364" y="3861048"/>
            <a:ext cx="3663610" cy="224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45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2606F7-4D81-481B-A974-D96FFFF19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-1"/>
            <a:ext cx="6660230" cy="1166907"/>
          </a:xfrm>
        </p:spPr>
        <p:txBody>
          <a:bodyPr>
            <a:normAutofit fontScale="90000"/>
          </a:bodyPr>
          <a:lstStyle/>
          <a:p>
            <a:r>
              <a:rPr lang="en-GB" dirty="0"/>
              <a:t>Cross-sectional analysis of delay: 76,486 </a:t>
            </a:r>
            <a:r>
              <a:rPr lang="en-GB" dirty="0" err="1"/>
              <a:t>Sm</a:t>
            </a:r>
            <a:r>
              <a:rPr lang="en-GB" dirty="0"/>
              <a:t>+ TB patients in Yunnan, China</a:t>
            </a:r>
            <a:br>
              <a:rPr lang="en-GB" sz="2200" dirty="0"/>
            </a:br>
            <a:br>
              <a:rPr lang="en-GB" dirty="0"/>
            </a:br>
            <a:endParaRPr lang="en-GB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E6D80C2-6A3D-4E8C-979A-5D9369686C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8866930"/>
              </p:ext>
            </p:extLst>
          </p:nvPr>
        </p:nvGraphicFramePr>
        <p:xfrm>
          <a:off x="114300" y="875753"/>
          <a:ext cx="8835474" cy="4815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66A5B3D-391C-4054-B20A-78DF9B3EA7DF}"/>
              </a:ext>
            </a:extLst>
          </p:cNvPr>
          <p:cNvSpPr/>
          <p:nvPr/>
        </p:nvSpPr>
        <p:spPr>
          <a:xfrm>
            <a:off x="1630478" y="3785183"/>
            <a:ext cx="1646155" cy="11933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DAYS TO REACHING DIAGNOSTIC CENTRE = 57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9449EF-E8AA-4CEC-8B41-0D2A5DA6D350}"/>
              </a:ext>
            </a:extLst>
          </p:cNvPr>
          <p:cNvSpPr/>
          <p:nvPr/>
        </p:nvSpPr>
        <p:spPr>
          <a:xfrm>
            <a:off x="4530845" y="3787104"/>
            <a:ext cx="1193283" cy="11914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DAYS TO INITIATING TREATMENT =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1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1DE993-91C7-4760-9F58-FF078EC1299C}"/>
              </a:ext>
            </a:extLst>
          </p:cNvPr>
          <p:cNvSpPr/>
          <p:nvPr/>
        </p:nvSpPr>
        <p:spPr>
          <a:xfrm>
            <a:off x="3276633" y="3785183"/>
            <a:ext cx="1367374" cy="11933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DAYS TO GETTING TEST RESULT =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431360-98AD-476F-A16E-066BF94876F5}"/>
              </a:ext>
            </a:extLst>
          </p:cNvPr>
          <p:cNvSpPr txBox="1"/>
          <p:nvPr/>
        </p:nvSpPr>
        <p:spPr>
          <a:xfrm>
            <a:off x="2640485" y="1445080"/>
            <a:ext cx="327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charset="0"/>
              </a:rPr>
              <a:t>Infection can be transmitted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47F82FF0-EA56-4FED-A821-D970BF641F69}"/>
              </a:ext>
            </a:extLst>
          </p:cNvPr>
          <p:cNvSpPr/>
          <p:nvPr/>
        </p:nvSpPr>
        <p:spPr>
          <a:xfrm rot="16200000">
            <a:off x="3499259" y="-348473"/>
            <a:ext cx="877949" cy="5574973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354799-0C2A-4718-8CE8-F11EEE972083}"/>
              </a:ext>
            </a:extLst>
          </p:cNvPr>
          <p:cNvSpPr txBox="1"/>
          <p:nvPr/>
        </p:nvSpPr>
        <p:spPr>
          <a:xfrm>
            <a:off x="395536" y="5297403"/>
            <a:ext cx="770485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Arial" charset="0"/>
              </a:rPr>
              <a:t>32% OF PATIENTS EXPERIENCED A DELAY OF &gt;90 DAYS BETWEEN SYMPTOMS AND REACHING GOVERNMENT DIAGNOSTIC CENTRE – DESPITE 100% DOTS COVERAGE!</a:t>
            </a:r>
          </a:p>
        </p:txBody>
      </p:sp>
    </p:spTree>
    <p:extLst>
      <p:ext uri="{BB962C8B-B14F-4D97-AF65-F5344CB8AC3E}">
        <p14:creationId xmlns:p14="http://schemas.microsoft.com/office/powerpoint/2010/main" val="4270392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49728B-9AAD-4D8C-818D-D8E9F0F25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64" y="1268761"/>
            <a:ext cx="8100392" cy="51125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i="1" dirty="0"/>
              <a:t>“(Migrant workers) cannot rest, need to keep on working” -</a:t>
            </a:r>
            <a:r>
              <a:rPr lang="en-GB" dirty="0"/>
              <a:t> Yunnan, China</a:t>
            </a:r>
            <a:endParaRPr lang="en-GB" i="1" dirty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/>
              <a:t>“The reason why we prefer other places is because we don’t trust providers here, they are not skilful enough.” – </a:t>
            </a:r>
            <a:r>
              <a:rPr lang="en-GB" dirty="0"/>
              <a:t>Cambodia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“</a:t>
            </a:r>
            <a:r>
              <a:rPr lang="en-GB" i="1" dirty="0"/>
              <a:t>For the services in public hospital it is very slow and delayed” - </a:t>
            </a:r>
            <a:r>
              <a:rPr lang="en-GB" dirty="0"/>
              <a:t>Cambodia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dirty="0"/>
              <a:t>“</a:t>
            </a:r>
            <a:r>
              <a:rPr lang="en-GB" i="1" dirty="0"/>
              <a:t>It takes nine hours to get from here to the hospital in Kunming and it costs about 150 Yuan (24 USD) for a single journey. We also have to stay in a guesthouse”</a:t>
            </a:r>
            <a:r>
              <a:rPr lang="en-GB" dirty="0"/>
              <a:t> – Yunnan, China</a:t>
            </a:r>
          </a:p>
          <a:p>
            <a:pPr marL="0" indent="0">
              <a:buNone/>
            </a:pPr>
            <a:endParaRPr lang="en-GB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2606F7-4D81-481B-A974-D96FFFF19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Drivers of delays to accessing primary healthcare services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9347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2606F7-4D81-481B-A974-D96FFFF19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Diagnostics and low quality healthcare providers 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6318A3-1852-4EA1-8202-8A6C9F64DE77}"/>
              </a:ext>
            </a:extLst>
          </p:cNvPr>
          <p:cNvGraphicFramePr>
            <a:graphicFrameLocks noGrp="1"/>
          </p:cNvGraphicFramePr>
          <p:nvPr/>
        </p:nvGraphicFramePr>
        <p:xfrm>
          <a:off x="571500" y="2286000"/>
          <a:ext cx="8001000" cy="3929059"/>
        </p:xfrm>
        <a:graphic>
          <a:graphicData uri="http://schemas.openxmlformats.org/drawingml/2006/table">
            <a:tbl>
              <a:tblPr/>
              <a:tblGrid>
                <a:gridCol w="1811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1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4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45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94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Laboratory ID</a:t>
                      </a:r>
                      <a:endParaRPr lang="en-I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Laboratory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Type</a:t>
                      </a:r>
                      <a:endParaRPr lang="en-I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Correct Diagnosis</a:t>
                      </a:r>
                      <a:endParaRPr lang="en-I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884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All Specimens, n (%)</a:t>
                      </a:r>
                      <a:endParaRPr lang="en-I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Smear-Positive Specimens, n (%)</a:t>
                      </a:r>
                      <a:endParaRPr lang="en-I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Smear-Negative Specimens, n (%)</a:t>
                      </a:r>
                      <a:endParaRPr lang="en-I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I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Network</a:t>
                      </a:r>
                      <a:endParaRPr lang="en-I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 (42.9)</a:t>
                      </a:r>
                      <a:endParaRPr lang="en-IE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 (33.3)</a:t>
                      </a:r>
                      <a:endParaRPr lang="en-I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 (100)</a:t>
                      </a:r>
                      <a:endParaRPr lang="en-I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n-I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Network</a:t>
                      </a:r>
                      <a:endParaRPr lang="en-I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 (100)</a:t>
                      </a:r>
                      <a:endParaRPr lang="en-I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 (100)</a:t>
                      </a:r>
                      <a:endParaRPr lang="en-I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 (100)</a:t>
                      </a:r>
                      <a:endParaRPr lang="en-I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n-I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Standalone</a:t>
                      </a:r>
                      <a:endParaRPr lang="en-I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 (14.3)</a:t>
                      </a:r>
                      <a:endParaRPr lang="en-IE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 (0)</a:t>
                      </a:r>
                      <a:endParaRPr lang="en-I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 (100)</a:t>
                      </a:r>
                      <a:endParaRPr lang="en-I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n-I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Standalone</a:t>
                      </a:r>
                      <a:endParaRPr lang="en-I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 (14.3)</a:t>
                      </a:r>
                      <a:endParaRPr lang="en-IE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 (0)</a:t>
                      </a:r>
                      <a:endParaRPr lang="en-I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 (100)</a:t>
                      </a:r>
                      <a:endParaRPr lang="en-I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en-I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Network</a:t>
                      </a:r>
                      <a:endParaRPr lang="en-I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 (14.3)</a:t>
                      </a:r>
                      <a:endParaRPr lang="en-IE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 (0)</a:t>
                      </a:r>
                      <a:endParaRPr lang="en-I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 (100)</a:t>
                      </a:r>
                      <a:endParaRPr lang="en-I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en-I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Standalone</a:t>
                      </a:r>
                      <a:endParaRPr lang="en-I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 (85.7)</a:t>
                      </a:r>
                      <a:endParaRPr lang="en-I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 (100)</a:t>
                      </a:r>
                      <a:endParaRPr lang="en-I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 (0)</a:t>
                      </a:r>
                      <a:endParaRPr lang="en-I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en-I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Network</a:t>
                      </a:r>
                      <a:endParaRPr lang="en-I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 (100)</a:t>
                      </a:r>
                      <a:endParaRPr lang="en-I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 (100)</a:t>
                      </a:r>
                      <a:endParaRPr lang="en-I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 (100)</a:t>
                      </a:r>
                      <a:endParaRPr lang="en-I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Indus Hospital</a:t>
                      </a:r>
                      <a:endParaRPr lang="en-I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N/A</a:t>
                      </a:r>
                      <a:endParaRPr lang="en-I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 (100)</a:t>
                      </a:r>
                      <a:endParaRPr lang="en-I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 (100)</a:t>
                      </a:r>
                      <a:endParaRPr lang="en-I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 (100)</a:t>
                      </a:r>
                      <a:endParaRPr lang="en-I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3D7BFFA-4767-461B-B75F-E4EE4659734D}"/>
              </a:ext>
            </a:extLst>
          </p:cNvPr>
          <p:cNvSpPr txBox="1"/>
          <p:nvPr/>
        </p:nvSpPr>
        <p:spPr>
          <a:xfrm>
            <a:off x="342900" y="1082136"/>
            <a:ext cx="82296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E" sz="2200" dirty="0">
                <a:latin typeface="Arial" charset="0"/>
                <a:ea typeface="ＭＳ Ｐゴシック" charset="0"/>
                <a:cs typeface="ＭＳ Ｐゴシック" charset="0"/>
              </a:rPr>
              <a:t>7 of the largest private laboratories across Karachi, Pakistan were given 6 x </a:t>
            </a:r>
            <a:r>
              <a:rPr lang="en-IE" sz="2200" dirty="0" err="1">
                <a:latin typeface="Arial" charset="0"/>
                <a:ea typeface="ＭＳ Ｐゴシック" charset="0"/>
                <a:cs typeface="ＭＳ Ｐゴシック" charset="0"/>
              </a:rPr>
              <a:t>Mtb</a:t>
            </a:r>
            <a:r>
              <a:rPr lang="en-IE" sz="2200" dirty="0">
                <a:latin typeface="Arial" charset="0"/>
                <a:ea typeface="ＭＳ Ｐゴシック" charset="0"/>
                <a:cs typeface="ＭＳ Ｐゴシック" charset="0"/>
              </a:rPr>
              <a:t>-spiked and 1 x </a:t>
            </a:r>
            <a:r>
              <a:rPr lang="en-IE" sz="2200" dirty="0" err="1">
                <a:latin typeface="Arial" charset="0"/>
                <a:ea typeface="ＭＳ Ｐゴシック" charset="0"/>
                <a:cs typeface="ＭＳ Ｐゴシック" charset="0"/>
              </a:rPr>
              <a:t>Mtb</a:t>
            </a:r>
            <a:r>
              <a:rPr lang="en-IE" sz="2200" dirty="0">
                <a:latin typeface="Arial" charset="0"/>
                <a:ea typeface="ＭＳ Ｐゴシック" charset="0"/>
                <a:cs typeface="ＭＳ Ｐゴシック" charset="0"/>
              </a:rPr>
              <a:t> negative sputum specimens using patient-actors</a:t>
            </a:r>
            <a:endParaRPr lang="en-US" sz="2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E0F6C4-4501-439C-A177-93DCA7FCCFE6}"/>
              </a:ext>
            </a:extLst>
          </p:cNvPr>
          <p:cNvSpPr txBox="1">
            <a:spLocks/>
          </p:cNvSpPr>
          <p:nvPr/>
        </p:nvSpPr>
        <p:spPr bwMode="auto">
          <a:xfrm>
            <a:off x="317500" y="2270125"/>
            <a:ext cx="8369300" cy="417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IE" altLang="en-US" b="1" dirty="0">
              <a:latin typeface="Calibri" panose="020F050202020403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8DB2090-2CF2-472F-9B6E-1CE179E89511}"/>
              </a:ext>
            </a:extLst>
          </p:cNvPr>
          <p:cNvSpPr txBox="1">
            <a:spLocks/>
          </p:cNvSpPr>
          <p:nvPr/>
        </p:nvSpPr>
        <p:spPr bwMode="auto">
          <a:xfrm>
            <a:off x="469900" y="2422525"/>
            <a:ext cx="8369300" cy="417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IE" alt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554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268761"/>
            <a:ext cx="7776864" cy="5112568"/>
          </a:xfrm>
        </p:spPr>
        <p:txBody>
          <a:bodyPr/>
          <a:lstStyle/>
          <a:p>
            <a:r>
              <a:rPr lang="en-GB" dirty="0"/>
              <a:t>Barriers to expansion of (TB/HIV) testing for early diagnosis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Additional challenges related to new diagnostic tools</a:t>
            </a:r>
          </a:p>
          <a:p>
            <a:pPr lvl="1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Updating guidelines and training of healthcare professionals</a:t>
            </a:r>
          </a:p>
          <a:p>
            <a:pPr lvl="1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Costs to patients and the healthcare system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Barriers to accessing new diagnostics</a:t>
            </a:r>
            <a:br>
              <a:rPr lang="en-GB" dirty="0"/>
            </a:br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1513256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D4387D-0317-4A5E-B69A-784EC1EAF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Delays with updating guidelines in high burden countries</a:t>
            </a:r>
          </a:p>
          <a:p>
            <a:r>
              <a:rPr lang="en-GB" dirty="0"/>
              <a:t>Infrastructure and resources required to train medical professionals</a:t>
            </a:r>
          </a:p>
          <a:p>
            <a:pPr lvl="1"/>
            <a:r>
              <a:rPr lang="en-GB" dirty="0"/>
              <a:t>Who is going to organise and pay for the training?</a:t>
            </a:r>
          </a:p>
          <a:p>
            <a:pPr lvl="1"/>
            <a:r>
              <a:rPr lang="en-GB" dirty="0"/>
              <a:t>Is there a database of relevant medical professionals?</a:t>
            </a:r>
          </a:p>
          <a:p>
            <a:pPr lvl="1"/>
            <a:r>
              <a:rPr lang="en-GB" dirty="0"/>
              <a:t>How frequently must continuing medical education be delivered?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1084C2-E886-4054-A482-E3C8D4976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Guidelines and training needed when introducing new tools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503DE5D-9A78-465E-980B-D4BD332E91C0}"/>
              </a:ext>
            </a:extLst>
          </p:cNvPr>
          <p:cNvSpPr/>
          <p:nvPr/>
        </p:nvSpPr>
        <p:spPr>
          <a:xfrm>
            <a:off x="1835696" y="4221088"/>
            <a:ext cx="4968552" cy="187220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/>
              <a:t>Xpert</a:t>
            </a:r>
            <a:r>
              <a:rPr lang="en-GB" sz="2400" dirty="0"/>
              <a:t> MTB/RIF</a:t>
            </a:r>
          </a:p>
          <a:p>
            <a:pPr algn="ctr"/>
            <a:r>
              <a:rPr lang="en-GB" sz="2400" dirty="0" err="1"/>
              <a:t>Xpert</a:t>
            </a:r>
            <a:r>
              <a:rPr lang="en-GB" sz="2400" dirty="0"/>
              <a:t> Ultra</a:t>
            </a:r>
          </a:p>
          <a:p>
            <a:pPr algn="ctr"/>
            <a:r>
              <a:rPr lang="en-GB" sz="2400" dirty="0" err="1"/>
              <a:t>LF</a:t>
            </a:r>
            <a:r>
              <a:rPr lang="en-GB" sz="2400" dirty="0"/>
              <a:t>-LAM urine-based test</a:t>
            </a:r>
          </a:p>
        </p:txBody>
      </p:sp>
    </p:spTree>
    <p:extLst>
      <p:ext uri="{BB962C8B-B14F-4D97-AF65-F5344CB8AC3E}">
        <p14:creationId xmlns:p14="http://schemas.microsoft.com/office/powerpoint/2010/main" val="2149255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4770</TotalTime>
  <Words>1211</Words>
  <Application>Microsoft Office PowerPoint</Application>
  <PresentationFormat>On-screen Show (4:3)</PresentationFormat>
  <Paragraphs>197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Courier New</vt:lpstr>
      <vt:lpstr>Times New Roman</vt:lpstr>
      <vt:lpstr>Wingdings</vt:lpstr>
      <vt:lpstr>Office Theme</vt:lpstr>
      <vt:lpstr>PowerPoint Presentation</vt:lpstr>
      <vt:lpstr>Disclosure</vt:lpstr>
      <vt:lpstr>Barriers to accessing new diagnostics</vt:lpstr>
      <vt:lpstr>Barriers to accessing new diagnostics </vt:lpstr>
      <vt:lpstr>Cross-sectional analysis of delay: 76,486 Sm+ TB patients in Yunnan, China  </vt:lpstr>
      <vt:lpstr>Drivers of delays to accessing primary healthcare services </vt:lpstr>
      <vt:lpstr>Diagnostics and low quality healthcare providers  </vt:lpstr>
      <vt:lpstr>Barriers to accessing new diagnostics </vt:lpstr>
      <vt:lpstr>Guidelines and training needed when introducing new tools</vt:lpstr>
      <vt:lpstr>Example: MDR-TB healthcare provider training in China</vt:lpstr>
      <vt:lpstr>Knowledge of new tools increases and then declines after 1 year</vt:lpstr>
      <vt:lpstr>Costs matter especially when several health issues compete for resources</vt:lpstr>
      <vt:lpstr>Are we doing enough to address barriers to accessing new diagnostics? </vt:lpstr>
      <vt:lpstr>Summary of reasons why diagnostics are difficult to access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Mishal Khan</cp:lastModifiedBy>
  <cp:revision>687</cp:revision>
  <dcterms:created xsi:type="dcterms:W3CDTF">2015-07-06T08:16:27Z</dcterms:created>
  <dcterms:modified xsi:type="dcterms:W3CDTF">2018-07-20T09:49:30Z</dcterms:modified>
</cp:coreProperties>
</file>